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64" r:id="rId5"/>
    <p:sldId id="262" r:id="rId6"/>
    <p:sldId id="258" r:id="rId7"/>
    <p:sldId id="267" r:id="rId8"/>
    <p:sldId id="268" r:id="rId9"/>
    <p:sldId id="269" r:id="rId10"/>
    <p:sldId id="270" r:id="rId11"/>
    <p:sldId id="261" r:id="rId12"/>
    <p:sldId id="271" r:id="rId13"/>
    <p:sldId id="257" r:id="rId14"/>
    <p:sldId id="266" r:id="rId15"/>
    <p:sldId id="272" r:id="rId16"/>
    <p:sldId id="273" r:id="rId17"/>
    <p:sldId id="274" r:id="rId18"/>
    <p:sldId id="275" r:id="rId19"/>
    <p:sldId id="276" r:id="rId20"/>
    <p:sldId id="260" r:id="rId21"/>
    <p:sldId id="27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 autoAdjust="0"/>
    <p:restoredTop sz="94660"/>
  </p:normalViewPr>
  <p:slideViewPr>
    <p:cSldViewPr snapToGrid="0">
      <p:cViewPr>
        <p:scale>
          <a:sx n="70" d="100"/>
          <a:sy n="70" d="100"/>
        </p:scale>
        <p:origin x="-612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89EBBF-D206-4B36-A39E-BF6DB6FA98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465" y="159836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0" name="Рисунок 9" descr="Изображение выглядит как текст, LEGO, игрушка, векторная графи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49494F75-C0BB-4B38-B9FA-5725AB0302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724" y="2666198"/>
            <a:ext cx="7276553" cy="4191802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48A8A65B-5230-4C23-81F5-FF0385CADC85}"/>
              </a:ext>
            </a:extLst>
          </p:cNvPr>
          <p:cNvSpPr/>
          <p:nvPr userDrawn="1"/>
        </p:nvSpPr>
        <p:spPr>
          <a:xfrm>
            <a:off x="823775" y="4243674"/>
            <a:ext cx="2848028" cy="1813389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  <a:gd name="connsiteX0" fmla="*/ 1835134 w 4027593"/>
              <a:gd name="connsiteY0" fmla="*/ 2668373 h 2670829"/>
              <a:gd name="connsiteX1" fmla="*/ 64391 w 4027593"/>
              <a:gd name="connsiteY1" fmla="*/ 2218433 h 2670829"/>
              <a:gd name="connsiteX2" fmla="*/ 673991 w 4027593"/>
              <a:gd name="connsiteY2" fmla="*/ 752487 h 2670829"/>
              <a:gd name="connsiteX3" fmla="*/ 3358837 w 4027593"/>
              <a:gd name="connsiteY3" fmla="*/ 9708 h 2670829"/>
              <a:gd name="connsiteX4" fmla="*/ 3765535 w 4027593"/>
              <a:gd name="connsiteY4" fmla="*/ 1245974 h 2670829"/>
              <a:gd name="connsiteX5" fmla="*/ 3867134 w 4027593"/>
              <a:gd name="connsiteY5" fmla="*/ 2073287 h 2670829"/>
              <a:gd name="connsiteX6" fmla="*/ 1835134 w 4027593"/>
              <a:gd name="connsiteY6" fmla="*/ 2668373 h 2670829"/>
              <a:gd name="connsiteX0" fmla="*/ 1835134 w 4909037"/>
              <a:gd name="connsiteY0" fmla="*/ 2668375 h 2877367"/>
              <a:gd name="connsiteX1" fmla="*/ 64391 w 4909037"/>
              <a:gd name="connsiteY1" fmla="*/ 2218435 h 2877367"/>
              <a:gd name="connsiteX2" fmla="*/ 673991 w 4909037"/>
              <a:gd name="connsiteY2" fmla="*/ 752489 h 2877367"/>
              <a:gd name="connsiteX3" fmla="*/ 3358837 w 4909037"/>
              <a:gd name="connsiteY3" fmla="*/ 9710 h 2877367"/>
              <a:gd name="connsiteX4" fmla="*/ 3765535 w 4909037"/>
              <a:gd name="connsiteY4" fmla="*/ 1245976 h 2877367"/>
              <a:gd name="connsiteX5" fmla="*/ 4855224 w 4909037"/>
              <a:gd name="connsiteY5" fmla="*/ 2779069 h 2877367"/>
              <a:gd name="connsiteX6" fmla="*/ 1835134 w 4909037"/>
              <a:gd name="connsiteY6" fmla="*/ 2668375 h 2877367"/>
              <a:gd name="connsiteX0" fmla="*/ 1835134 w 4957386"/>
              <a:gd name="connsiteY0" fmla="*/ 2668375 h 3060296"/>
              <a:gd name="connsiteX1" fmla="*/ 64391 w 4957386"/>
              <a:gd name="connsiteY1" fmla="*/ 2218435 h 3060296"/>
              <a:gd name="connsiteX2" fmla="*/ 673991 w 4957386"/>
              <a:gd name="connsiteY2" fmla="*/ 752489 h 3060296"/>
              <a:gd name="connsiteX3" fmla="*/ 3358837 w 4957386"/>
              <a:gd name="connsiteY3" fmla="*/ 9710 h 3060296"/>
              <a:gd name="connsiteX4" fmla="*/ 3765535 w 4957386"/>
              <a:gd name="connsiteY4" fmla="*/ 1245976 h 3060296"/>
              <a:gd name="connsiteX5" fmla="*/ 4855224 w 4957386"/>
              <a:gd name="connsiteY5" fmla="*/ 2779069 h 3060296"/>
              <a:gd name="connsiteX6" fmla="*/ 863866 w 4957386"/>
              <a:gd name="connsiteY6" fmla="*/ 3052687 h 3060296"/>
              <a:gd name="connsiteX7" fmla="*/ 1835134 w 4957386"/>
              <a:gd name="connsiteY7" fmla="*/ 2668375 h 3060296"/>
              <a:gd name="connsiteX0" fmla="*/ 90983 w 4977684"/>
              <a:gd name="connsiteY0" fmla="*/ 2756598 h 3060296"/>
              <a:gd name="connsiteX1" fmla="*/ 84688 w 4977684"/>
              <a:gd name="connsiteY1" fmla="*/ 2218435 h 3060296"/>
              <a:gd name="connsiteX2" fmla="*/ 694288 w 4977684"/>
              <a:gd name="connsiteY2" fmla="*/ 752489 h 3060296"/>
              <a:gd name="connsiteX3" fmla="*/ 3379134 w 4977684"/>
              <a:gd name="connsiteY3" fmla="*/ 9710 h 3060296"/>
              <a:gd name="connsiteX4" fmla="*/ 3785832 w 4977684"/>
              <a:gd name="connsiteY4" fmla="*/ 1245976 h 3060296"/>
              <a:gd name="connsiteX5" fmla="*/ 4875521 w 4977684"/>
              <a:gd name="connsiteY5" fmla="*/ 2779069 h 3060296"/>
              <a:gd name="connsiteX6" fmla="*/ 884163 w 4977684"/>
              <a:gd name="connsiteY6" fmla="*/ 3052687 h 3060296"/>
              <a:gd name="connsiteX7" fmla="*/ 90983 w 4977684"/>
              <a:gd name="connsiteY7" fmla="*/ 2756598 h 3060296"/>
              <a:gd name="connsiteX0" fmla="*/ 90983 w 5250734"/>
              <a:gd name="connsiteY0" fmla="*/ 2746890 h 3065706"/>
              <a:gd name="connsiteX1" fmla="*/ 84688 w 5250734"/>
              <a:gd name="connsiteY1" fmla="*/ 2208727 h 3065706"/>
              <a:gd name="connsiteX2" fmla="*/ 694288 w 5250734"/>
              <a:gd name="connsiteY2" fmla="*/ 742781 h 3065706"/>
              <a:gd name="connsiteX3" fmla="*/ 3379134 w 5250734"/>
              <a:gd name="connsiteY3" fmla="*/ 2 h 3065706"/>
              <a:gd name="connsiteX4" fmla="*/ 4950368 w 5250734"/>
              <a:gd name="connsiteY4" fmla="*/ 742223 h 3065706"/>
              <a:gd name="connsiteX5" fmla="*/ 4875521 w 5250734"/>
              <a:gd name="connsiteY5" fmla="*/ 2769361 h 3065706"/>
              <a:gd name="connsiteX6" fmla="*/ 884163 w 5250734"/>
              <a:gd name="connsiteY6" fmla="*/ 3042979 h 3065706"/>
              <a:gd name="connsiteX7" fmla="*/ 90983 w 5250734"/>
              <a:gd name="connsiteY7" fmla="*/ 2746890 h 3065706"/>
              <a:gd name="connsiteX0" fmla="*/ 114524 w 5274277"/>
              <a:gd name="connsiteY0" fmla="*/ 3005381 h 3324197"/>
              <a:gd name="connsiteX1" fmla="*/ 108229 w 5274277"/>
              <a:gd name="connsiteY1" fmla="*/ 2467218 h 3324197"/>
              <a:gd name="connsiteX2" fmla="*/ 1088362 w 5274277"/>
              <a:gd name="connsiteY2" fmla="*/ 171983 h 3324197"/>
              <a:gd name="connsiteX3" fmla="*/ 3402675 w 5274277"/>
              <a:gd name="connsiteY3" fmla="*/ 258493 h 3324197"/>
              <a:gd name="connsiteX4" fmla="*/ 4973909 w 5274277"/>
              <a:gd name="connsiteY4" fmla="*/ 1000714 h 3324197"/>
              <a:gd name="connsiteX5" fmla="*/ 4899062 w 5274277"/>
              <a:gd name="connsiteY5" fmla="*/ 3027852 h 3324197"/>
              <a:gd name="connsiteX6" fmla="*/ 907704 w 5274277"/>
              <a:gd name="connsiteY6" fmla="*/ 3301470 h 3324197"/>
              <a:gd name="connsiteX7" fmla="*/ 114524 w 5274277"/>
              <a:gd name="connsiteY7" fmla="*/ 3005381 h 3324197"/>
              <a:gd name="connsiteX0" fmla="*/ 106288 w 5283683"/>
              <a:gd name="connsiteY0" fmla="*/ 3164182 h 3324199"/>
              <a:gd name="connsiteX1" fmla="*/ 117637 w 5283683"/>
              <a:gd name="connsiteY1" fmla="*/ 2467220 h 3324199"/>
              <a:gd name="connsiteX2" fmla="*/ 1097770 w 5283683"/>
              <a:gd name="connsiteY2" fmla="*/ 171985 h 3324199"/>
              <a:gd name="connsiteX3" fmla="*/ 3412083 w 5283683"/>
              <a:gd name="connsiteY3" fmla="*/ 258495 h 3324199"/>
              <a:gd name="connsiteX4" fmla="*/ 4983317 w 5283683"/>
              <a:gd name="connsiteY4" fmla="*/ 1000716 h 3324199"/>
              <a:gd name="connsiteX5" fmla="*/ 4908470 w 5283683"/>
              <a:gd name="connsiteY5" fmla="*/ 3027854 h 3324199"/>
              <a:gd name="connsiteX6" fmla="*/ 917112 w 5283683"/>
              <a:gd name="connsiteY6" fmla="*/ 3301472 h 3324199"/>
              <a:gd name="connsiteX7" fmla="*/ 106288 w 5283683"/>
              <a:gd name="connsiteY7" fmla="*/ 3164182 h 3324199"/>
              <a:gd name="connsiteX0" fmla="*/ 202241 w 5220839"/>
              <a:gd name="connsiteY0" fmla="*/ 3111248 h 3324199"/>
              <a:gd name="connsiteX1" fmla="*/ 54791 w 5220839"/>
              <a:gd name="connsiteY1" fmla="*/ 2467220 h 3324199"/>
              <a:gd name="connsiteX2" fmla="*/ 1034924 w 5220839"/>
              <a:gd name="connsiteY2" fmla="*/ 171985 h 3324199"/>
              <a:gd name="connsiteX3" fmla="*/ 3349237 w 5220839"/>
              <a:gd name="connsiteY3" fmla="*/ 258495 h 3324199"/>
              <a:gd name="connsiteX4" fmla="*/ 4920471 w 5220839"/>
              <a:gd name="connsiteY4" fmla="*/ 1000716 h 3324199"/>
              <a:gd name="connsiteX5" fmla="*/ 4845624 w 5220839"/>
              <a:gd name="connsiteY5" fmla="*/ 3027854 h 3324199"/>
              <a:gd name="connsiteX6" fmla="*/ 854266 w 5220839"/>
              <a:gd name="connsiteY6" fmla="*/ 3301472 h 3324199"/>
              <a:gd name="connsiteX7" fmla="*/ 202241 w 5220839"/>
              <a:gd name="connsiteY7" fmla="*/ 3111248 h 332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20839" h="3324199">
                <a:moveTo>
                  <a:pt x="202241" y="3111248"/>
                </a:moveTo>
                <a:cubicBezTo>
                  <a:pt x="68995" y="2972206"/>
                  <a:pt x="-83989" y="2957097"/>
                  <a:pt x="54791" y="2467220"/>
                </a:cubicBezTo>
                <a:cubicBezTo>
                  <a:pt x="193571" y="1977343"/>
                  <a:pt x="485850" y="540106"/>
                  <a:pt x="1034924" y="171985"/>
                </a:cubicBezTo>
                <a:cubicBezTo>
                  <a:pt x="1583998" y="-196136"/>
                  <a:pt x="2701646" y="120373"/>
                  <a:pt x="3349237" y="258495"/>
                </a:cubicBezTo>
                <a:cubicBezTo>
                  <a:pt x="3996828" y="396617"/>
                  <a:pt x="4726947" y="727364"/>
                  <a:pt x="4920471" y="1000716"/>
                </a:cubicBezTo>
                <a:cubicBezTo>
                  <a:pt x="5113995" y="1274068"/>
                  <a:pt x="5523325" y="2644395"/>
                  <a:pt x="4845624" y="3027854"/>
                </a:cubicBezTo>
                <a:cubicBezTo>
                  <a:pt x="4167923" y="3411313"/>
                  <a:pt x="1357614" y="3319921"/>
                  <a:pt x="854266" y="3301472"/>
                </a:cubicBezTo>
                <a:cubicBezTo>
                  <a:pt x="350918" y="3283023"/>
                  <a:pt x="335487" y="3250290"/>
                  <a:pt x="202241" y="31112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0">
            <a:extLst>
              <a:ext uri="{FF2B5EF4-FFF2-40B4-BE49-F238E27FC236}">
                <a16:creationId xmlns="" xmlns:a16="http://schemas.microsoft.com/office/drawing/2014/main" id="{79781773-A6AF-445B-98A7-19BA50546A92}"/>
              </a:ext>
            </a:extLst>
          </p:cNvPr>
          <p:cNvSpPr/>
          <p:nvPr userDrawn="1"/>
        </p:nvSpPr>
        <p:spPr>
          <a:xfrm>
            <a:off x="6684746" y="-165233"/>
            <a:ext cx="2191069" cy="1235483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0">
            <a:extLst>
              <a:ext uri="{FF2B5EF4-FFF2-40B4-BE49-F238E27FC236}">
                <a16:creationId xmlns="" xmlns:a16="http://schemas.microsoft.com/office/drawing/2014/main" id="{9E4DF5EB-D242-4221-A8A2-BBC2F63A8976}"/>
              </a:ext>
            </a:extLst>
          </p:cNvPr>
          <p:cNvSpPr/>
          <p:nvPr userDrawn="1"/>
        </p:nvSpPr>
        <p:spPr>
          <a:xfrm>
            <a:off x="10469335" y="921980"/>
            <a:ext cx="1147109" cy="700812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  <a:gd name="connsiteX0" fmla="*/ 1820413 w 4012872"/>
              <a:gd name="connsiteY0" fmla="*/ 2026422 h 2028878"/>
              <a:gd name="connsiteX1" fmla="*/ 49670 w 4012872"/>
              <a:gd name="connsiteY1" fmla="*/ 1576482 h 2028878"/>
              <a:gd name="connsiteX2" fmla="*/ 659270 w 4012872"/>
              <a:gd name="connsiteY2" fmla="*/ 110536 h 2028878"/>
              <a:gd name="connsiteX3" fmla="*/ 2423213 w 4012872"/>
              <a:gd name="connsiteY3" fmla="*/ 159804 h 2028878"/>
              <a:gd name="connsiteX4" fmla="*/ 3750814 w 4012872"/>
              <a:gd name="connsiteY4" fmla="*/ 604023 h 2028878"/>
              <a:gd name="connsiteX5" fmla="*/ 3852413 w 4012872"/>
              <a:gd name="connsiteY5" fmla="*/ 1431336 h 2028878"/>
              <a:gd name="connsiteX6" fmla="*/ 1820413 w 4012872"/>
              <a:gd name="connsiteY6" fmla="*/ 2026422 h 2028878"/>
              <a:gd name="connsiteX0" fmla="*/ 1772244 w 3964703"/>
              <a:gd name="connsiteY0" fmla="*/ 1867836 h 1869432"/>
              <a:gd name="connsiteX1" fmla="*/ 1501 w 3964703"/>
              <a:gd name="connsiteY1" fmla="*/ 1417896 h 1869432"/>
              <a:gd name="connsiteX2" fmla="*/ 1482292 w 3964703"/>
              <a:gd name="connsiteY2" fmla="*/ 555080 h 1869432"/>
              <a:gd name="connsiteX3" fmla="*/ 2375044 w 3964703"/>
              <a:gd name="connsiteY3" fmla="*/ 1218 h 1869432"/>
              <a:gd name="connsiteX4" fmla="*/ 3702645 w 3964703"/>
              <a:gd name="connsiteY4" fmla="*/ 445437 h 1869432"/>
              <a:gd name="connsiteX5" fmla="*/ 3804244 w 3964703"/>
              <a:gd name="connsiteY5" fmla="*/ 1272750 h 1869432"/>
              <a:gd name="connsiteX6" fmla="*/ 1772244 w 3964703"/>
              <a:gd name="connsiteY6" fmla="*/ 1867836 h 1869432"/>
              <a:gd name="connsiteX0" fmla="*/ 1772613 w 3965072"/>
              <a:gd name="connsiteY0" fmla="*/ 1867836 h 1869432"/>
              <a:gd name="connsiteX1" fmla="*/ 1870 w 3965072"/>
              <a:gd name="connsiteY1" fmla="*/ 1417896 h 1869432"/>
              <a:gd name="connsiteX2" fmla="*/ 1482661 w 3965072"/>
              <a:gd name="connsiteY2" fmla="*/ 555080 h 1869432"/>
              <a:gd name="connsiteX3" fmla="*/ 2375413 w 3965072"/>
              <a:gd name="connsiteY3" fmla="*/ 1218 h 1869432"/>
              <a:gd name="connsiteX4" fmla="*/ 3703014 w 3965072"/>
              <a:gd name="connsiteY4" fmla="*/ 445437 h 1869432"/>
              <a:gd name="connsiteX5" fmla="*/ 3804613 w 3965072"/>
              <a:gd name="connsiteY5" fmla="*/ 1272750 h 1869432"/>
              <a:gd name="connsiteX6" fmla="*/ 1772613 w 3965072"/>
              <a:gd name="connsiteY6" fmla="*/ 1867836 h 1869432"/>
              <a:gd name="connsiteX0" fmla="*/ 1810018 w 4002477"/>
              <a:gd name="connsiteY0" fmla="*/ 2458104 h 2461969"/>
              <a:gd name="connsiteX1" fmla="*/ 39275 w 4002477"/>
              <a:gd name="connsiteY1" fmla="*/ 2008164 h 2461969"/>
              <a:gd name="connsiteX2" fmla="*/ 849915 w 4002477"/>
              <a:gd name="connsiteY2" fmla="*/ 106619 h 2461969"/>
              <a:gd name="connsiteX3" fmla="*/ 2412818 w 4002477"/>
              <a:gd name="connsiteY3" fmla="*/ 591486 h 2461969"/>
              <a:gd name="connsiteX4" fmla="*/ 3740419 w 4002477"/>
              <a:gd name="connsiteY4" fmla="*/ 1035705 h 2461969"/>
              <a:gd name="connsiteX5" fmla="*/ 3842018 w 4002477"/>
              <a:gd name="connsiteY5" fmla="*/ 1863018 h 2461969"/>
              <a:gd name="connsiteX6" fmla="*/ 1810018 w 4002477"/>
              <a:gd name="connsiteY6" fmla="*/ 2458104 h 2461969"/>
              <a:gd name="connsiteX0" fmla="*/ 1800849 w 3993308"/>
              <a:gd name="connsiteY0" fmla="*/ 2435797 h 2439662"/>
              <a:gd name="connsiteX1" fmla="*/ 30106 w 3993308"/>
              <a:gd name="connsiteY1" fmla="*/ 1985857 h 2439662"/>
              <a:gd name="connsiteX2" fmla="*/ 840746 w 3993308"/>
              <a:gd name="connsiteY2" fmla="*/ 84312 h 2439662"/>
              <a:gd name="connsiteX3" fmla="*/ 2805737 w 3993308"/>
              <a:gd name="connsiteY3" fmla="*/ 401643 h 2439662"/>
              <a:gd name="connsiteX4" fmla="*/ 3731250 w 3993308"/>
              <a:gd name="connsiteY4" fmla="*/ 1013398 h 2439662"/>
              <a:gd name="connsiteX5" fmla="*/ 3832849 w 3993308"/>
              <a:gd name="connsiteY5" fmla="*/ 1840711 h 2439662"/>
              <a:gd name="connsiteX6" fmla="*/ 1800849 w 3993308"/>
              <a:gd name="connsiteY6" fmla="*/ 2435797 h 243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93308" h="2439662">
                <a:moveTo>
                  <a:pt x="1800849" y="2435797"/>
                </a:moveTo>
                <a:cubicBezTo>
                  <a:pt x="1167059" y="2459988"/>
                  <a:pt x="190123" y="2377771"/>
                  <a:pt x="30106" y="1985857"/>
                </a:cubicBezTo>
                <a:cubicBezTo>
                  <a:pt x="-129911" y="1593943"/>
                  <a:pt x="378141" y="348348"/>
                  <a:pt x="840746" y="84312"/>
                </a:cubicBezTo>
                <a:cubicBezTo>
                  <a:pt x="1303351" y="-179724"/>
                  <a:pt x="2323986" y="246795"/>
                  <a:pt x="2805737" y="401643"/>
                </a:cubicBezTo>
                <a:cubicBezTo>
                  <a:pt x="3287488" y="556491"/>
                  <a:pt x="3537726" y="740046"/>
                  <a:pt x="3731250" y="1013398"/>
                </a:cubicBezTo>
                <a:cubicBezTo>
                  <a:pt x="3924774" y="1286750"/>
                  <a:pt x="4154582" y="1603645"/>
                  <a:pt x="3832849" y="1840711"/>
                </a:cubicBezTo>
                <a:cubicBezTo>
                  <a:pt x="3511116" y="2077777"/>
                  <a:pt x="2434640" y="2411606"/>
                  <a:pt x="1800849" y="24357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01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69DE303-745B-44B1-86AE-5FCA7B47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9925C06-8714-4AAA-BE20-2AAF5663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86943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79B1A2A-CCDA-40DF-BC51-FED4D4D4F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AEB2A71-7C8F-4A79-B7C4-FA6DE8BA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331C08-F123-4CD6-8280-27C758911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3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03F2C5-61CF-4413-AA31-4CB0EC5E6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32F03864-ADC4-4F92-9BC9-E24475423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Овал 10">
            <a:extLst>
              <a:ext uri="{FF2B5EF4-FFF2-40B4-BE49-F238E27FC236}">
                <a16:creationId xmlns="" xmlns:a16="http://schemas.microsoft.com/office/drawing/2014/main" id="{80D03198-0264-4BE2-92E4-BC57F506D99D}"/>
              </a:ext>
            </a:extLst>
          </p:cNvPr>
          <p:cNvSpPr/>
          <p:nvPr userDrawn="1"/>
        </p:nvSpPr>
        <p:spPr>
          <a:xfrm>
            <a:off x="9669425" y="5211762"/>
            <a:ext cx="2522574" cy="1606167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  <a:gd name="connsiteX0" fmla="*/ 1835134 w 4027593"/>
              <a:gd name="connsiteY0" fmla="*/ 2668373 h 2670829"/>
              <a:gd name="connsiteX1" fmla="*/ 64391 w 4027593"/>
              <a:gd name="connsiteY1" fmla="*/ 2218433 h 2670829"/>
              <a:gd name="connsiteX2" fmla="*/ 673991 w 4027593"/>
              <a:gd name="connsiteY2" fmla="*/ 752487 h 2670829"/>
              <a:gd name="connsiteX3" fmla="*/ 3358837 w 4027593"/>
              <a:gd name="connsiteY3" fmla="*/ 9708 h 2670829"/>
              <a:gd name="connsiteX4" fmla="*/ 3765535 w 4027593"/>
              <a:gd name="connsiteY4" fmla="*/ 1245974 h 2670829"/>
              <a:gd name="connsiteX5" fmla="*/ 3867134 w 4027593"/>
              <a:gd name="connsiteY5" fmla="*/ 2073287 h 2670829"/>
              <a:gd name="connsiteX6" fmla="*/ 1835134 w 4027593"/>
              <a:gd name="connsiteY6" fmla="*/ 2668373 h 2670829"/>
              <a:gd name="connsiteX0" fmla="*/ 1835134 w 4909037"/>
              <a:gd name="connsiteY0" fmla="*/ 2668375 h 2877367"/>
              <a:gd name="connsiteX1" fmla="*/ 64391 w 4909037"/>
              <a:gd name="connsiteY1" fmla="*/ 2218435 h 2877367"/>
              <a:gd name="connsiteX2" fmla="*/ 673991 w 4909037"/>
              <a:gd name="connsiteY2" fmla="*/ 752489 h 2877367"/>
              <a:gd name="connsiteX3" fmla="*/ 3358837 w 4909037"/>
              <a:gd name="connsiteY3" fmla="*/ 9710 h 2877367"/>
              <a:gd name="connsiteX4" fmla="*/ 3765535 w 4909037"/>
              <a:gd name="connsiteY4" fmla="*/ 1245976 h 2877367"/>
              <a:gd name="connsiteX5" fmla="*/ 4855224 w 4909037"/>
              <a:gd name="connsiteY5" fmla="*/ 2779069 h 2877367"/>
              <a:gd name="connsiteX6" fmla="*/ 1835134 w 4909037"/>
              <a:gd name="connsiteY6" fmla="*/ 2668375 h 2877367"/>
              <a:gd name="connsiteX0" fmla="*/ 1835134 w 4957386"/>
              <a:gd name="connsiteY0" fmla="*/ 2668375 h 3060296"/>
              <a:gd name="connsiteX1" fmla="*/ 64391 w 4957386"/>
              <a:gd name="connsiteY1" fmla="*/ 2218435 h 3060296"/>
              <a:gd name="connsiteX2" fmla="*/ 673991 w 4957386"/>
              <a:gd name="connsiteY2" fmla="*/ 752489 h 3060296"/>
              <a:gd name="connsiteX3" fmla="*/ 3358837 w 4957386"/>
              <a:gd name="connsiteY3" fmla="*/ 9710 h 3060296"/>
              <a:gd name="connsiteX4" fmla="*/ 3765535 w 4957386"/>
              <a:gd name="connsiteY4" fmla="*/ 1245976 h 3060296"/>
              <a:gd name="connsiteX5" fmla="*/ 4855224 w 4957386"/>
              <a:gd name="connsiteY5" fmla="*/ 2779069 h 3060296"/>
              <a:gd name="connsiteX6" fmla="*/ 863866 w 4957386"/>
              <a:gd name="connsiteY6" fmla="*/ 3052687 h 3060296"/>
              <a:gd name="connsiteX7" fmla="*/ 1835134 w 4957386"/>
              <a:gd name="connsiteY7" fmla="*/ 2668375 h 3060296"/>
              <a:gd name="connsiteX0" fmla="*/ 90983 w 4977684"/>
              <a:gd name="connsiteY0" fmla="*/ 2756598 h 3060296"/>
              <a:gd name="connsiteX1" fmla="*/ 84688 w 4977684"/>
              <a:gd name="connsiteY1" fmla="*/ 2218435 h 3060296"/>
              <a:gd name="connsiteX2" fmla="*/ 694288 w 4977684"/>
              <a:gd name="connsiteY2" fmla="*/ 752489 h 3060296"/>
              <a:gd name="connsiteX3" fmla="*/ 3379134 w 4977684"/>
              <a:gd name="connsiteY3" fmla="*/ 9710 h 3060296"/>
              <a:gd name="connsiteX4" fmla="*/ 3785832 w 4977684"/>
              <a:gd name="connsiteY4" fmla="*/ 1245976 h 3060296"/>
              <a:gd name="connsiteX5" fmla="*/ 4875521 w 4977684"/>
              <a:gd name="connsiteY5" fmla="*/ 2779069 h 3060296"/>
              <a:gd name="connsiteX6" fmla="*/ 884163 w 4977684"/>
              <a:gd name="connsiteY6" fmla="*/ 3052687 h 3060296"/>
              <a:gd name="connsiteX7" fmla="*/ 90983 w 4977684"/>
              <a:gd name="connsiteY7" fmla="*/ 2756598 h 3060296"/>
              <a:gd name="connsiteX0" fmla="*/ 90983 w 5250734"/>
              <a:gd name="connsiteY0" fmla="*/ 2746890 h 3065706"/>
              <a:gd name="connsiteX1" fmla="*/ 84688 w 5250734"/>
              <a:gd name="connsiteY1" fmla="*/ 2208727 h 3065706"/>
              <a:gd name="connsiteX2" fmla="*/ 694288 w 5250734"/>
              <a:gd name="connsiteY2" fmla="*/ 742781 h 3065706"/>
              <a:gd name="connsiteX3" fmla="*/ 3379134 w 5250734"/>
              <a:gd name="connsiteY3" fmla="*/ 2 h 3065706"/>
              <a:gd name="connsiteX4" fmla="*/ 4950368 w 5250734"/>
              <a:gd name="connsiteY4" fmla="*/ 742223 h 3065706"/>
              <a:gd name="connsiteX5" fmla="*/ 4875521 w 5250734"/>
              <a:gd name="connsiteY5" fmla="*/ 2769361 h 3065706"/>
              <a:gd name="connsiteX6" fmla="*/ 884163 w 5250734"/>
              <a:gd name="connsiteY6" fmla="*/ 3042979 h 3065706"/>
              <a:gd name="connsiteX7" fmla="*/ 90983 w 5250734"/>
              <a:gd name="connsiteY7" fmla="*/ 2746890 h 3065706"/>
              <a:gd name="connsiteX0" fmla="*/ 114524 w 5274277"/>
              <a:gd name="connsiteY0" fmla="*/ 3005381 h 3324197"/>
              <a:gd name="connsiteX1" fmla="*/ 108229 w 5274277"/>
              <a:gd name="connsiteY1" fmla="*/ 2467218 h 3324197"/>
              <a:gd name="connsiteX2" fmla="*/ 1088362 w 5274277"/>
              <a:gd name="connsiteY2" fmla="*/ 171983 h 3324197"/>
              <a:gd name="connsiteX3" fmla="*/ 3402675 w 5274277"/>
              <a:gd name="connsiteY3" fmla="*/ 258493 h 3324197"/>
              <a:gd name="connsiteX4" fmla="*/ 4973909 w 5274277"/>
              <a:gd name="connsiteY4" fmla="*/ 1000714 h 3324197"/>
              <a:gd name="connsiteX5" fmla="*/ 4899062 w 5274277"/>
              <a:gd name="connsiteY5" fmla="*/ 3027852 h 3324197"/>
              <a:gd name="connsiteX6" fmla="*/ 907704 w 5274277"/>
              <a:gd name="connsiteY6" fmla="*/ 3301470 h 3324197"/>
              <a:gd name="connsiteX7" fmla="*/ 114524 w 5274277"/>
              <a:gd name="connsiteY7" fmla="*/ 3005381 h 3324197"/>
              <a:gd name="connsiteX0" fmla="*/ 106288 w 5283683"/>
              <a:gd name="connsiteY0" fmla="*/ 3164182 h 3324199"/>
              <a:gd name="connsiteX1" fmla="*/ 117637 w 5283683"/>
              <a:gd name="connsiteY1" fmla="*/ 2467220 h 3324199"/>
              <a:gd name="connsiteX2" fmla="*/ 1097770 w 5283683"/>
              <a:gd name="connsiteY2" fmla="*/ 171985 h 3324199"/>
              <a:gd name="connsiteX3" fmla="*/ 3412083 w 5283683"/>
              <a:gd name="connsiteY3" fmla="*/ 258495 h 3324199"/>
              <a:gd name="connsiteX4" fmla="*/ 4983317 w 5283683"/>
              <a:gd name="connsiteY4" fmla="*/ 1000716 h 3324199"/>
              <a:gd name="connsiteX5" fmla="*/ 4908470 w 5283683"/>
              <a:gd name="connsiteY5" fmla="*/ 3027854 h 3324199"/>
              <a:gd name="connsiteX6" fmla="*/ 917112 w 5283683"/>
              <a:gd name="connsiteY6" fmla="*/ 3301472 h 3324199"/>
              <a:gd name="connsiteX7" fmla="*/ 106288 w 5283683"/>
              <a:gd name="connsiteY7" fmla="*/ 3164182 h 3324199"/>
              <a:gd name="connsiteX0" fmla="*/ 202241 w 5220839"/>
              <a:gd name="connsiteY0" fmla="*/ 3111248 h 3324199"/>
              <a:gd name="connsiteX1" fmla="*/ 54791 w 5220839"/>
              <a:gd name="connsiteY1" fmla="*/ 2467220 h 3324199"/>
              <a:gd name="connsiteX2" fmla="*/ 1034924 w 5220839"/>
              <a:gd name="connsiteY2" fmla="*/ 171985 h 3324199"/>
              <a:gd name="connsiteX3" fmla="*/ 3349237 w 5220839"/>
              <a:gd name="connsiteY3" fmla="*/ 258495 h 3324199"/>
              <a:gd name="connsiteX4" fmla="*/ 4920471 w 5220839"/>
              <a:gd name="connsiteY4" fmla="*/ 1000716 h 3324199"/>
              <a:gd name="connsiteX5" fmla="*/ 4845624 w 5220839"/>
              <a:gd name="connsiteY5" fmla="*/ 3027854 h 3324199"/>
              <a:gd name="connsiteX6" fmla="*/ 854266 w 5220839"/>
              <a:gd name="connsiteY6" fmla="*/ 3301472 h 3324199"/>
              <a:gd name="connsiteX7" fmla="*/ 202241 w 5220839"/>
              <a:gd name="connsiteY7" fmla="*/ 3111248 h 332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20839" h="3324199">
                <a:moveTo>
                  <a:pt x="202241" y="3111248"/>
                </a:moveTo>
                <a:cubicBezTo>
                  <a:pt x="68995" y="2972206"/>
                  <a:pt x="-83989" y="2957097"/>
                  <a:pt x="54791" y="2467220"/>
                </a:cubicBezTo>
                <a:cubicBezTo>
                  <a:pt x="193571" y="1977343"/>
                  <a:pt x="485850" y="540106"/>
                  <a:pt x="1034924" y="171985"/>
                </a:cubicBezTo>
                <a:cubicBezTo>
                  <a:pt x="1583998" y="-196136"/>
                  <a:pt x="2701646" y="120373"/>
                  <a:pt x="3349237" y="258495"/>
                </a:cubicBezTo>
                <a:cubicBezTo>
                  <a:pt x="3996828" y="396617"/>
                  <a:pt x="4726947" y="727364"/>
                  <a:pt x="4920471" y="1000716"/>
                </a:cubicBezTo>
                <a:cubicBezTo>
                  <a:pt x="5113995" y="1274068"/>
                  <a:pt x="5523325" y="2644395"/>
                  <a:pt x="4845624" y="3027854"/>
                </a:cubicBezTo>
                <a:cubicBezTo>
                  <a:pt x="4167923" y="3411313"/>
                  <a:pt x="1357614" y="3319921"/>
                  <a:pt x="854266" y="3301472"/>
                </a:cubicBezTo>
                <a:cubicBezTo>
                  <a:pt x="350918" y="3283023"/>
                  <a:pt x="335487" y="3250290"/>
                  <a:pt x="202241" y="31112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10">
            <a:extLst>
              <a:ext uri="{FF2B5EF4-FFF2-40B4-BE49-F238E27FC236}">
                <a16:creationId xmlns="" xmlns:a16="http://schemas.microsoft.com/office/drawing/2014/main" id="{7947D24E-4337-47CF-B5B2-393CAB249D86}"/>
              </a:ext>
            </a:extLst>
          </p:cNvPr>
          <p:cNvSpPr/>
          <p:nvPr userDrawn="1"/>
        </p:nvSpPr>
        <p:spPr>
          <a:xfrm>
            <a:off x="9562980" y="40071"/>
            <a:ext cx="2629020" cy="1606167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  <a:gd name="connsiteX0" fmla="*/ 1820413 w 4012872"/>
              <a:gd name="connsiteY0" fmla="*/ 2026422 h 2028878"/>
              <a:gd name="connsiteX1" fmla="*/ 49670 w 4012872"/>
              <a:gd name="connsiteY1" fmla="*/ 1576482 h 2028878"/>
              <a:gd name="connsiteX2" fmla="*/ 659270 w 4012872"/>
              <a:gd name="connsiteY2" fmla="*/ 110536 h 2028878"/>
              <a:gd name="connsiteX3" fmla="*/ 2423213 w 4012872"/>
              <a:gd name="connsiteY3" fmla="*/ 159804 h 2028878"/>
              <a:gd name="connsiteX4" fmla="*/ 3750814 w 4012872"/>
              <a:gd name="connsiteY4" fmla="*/ 604023 h 2028878"/>
              <a:gd name="connsiteX5" fmla="*/ 3852413 w 4012872"/>
              <a:gd name="connsiteY5" fmla="*/ 1431336 h 2028878"/>
              <a:gd name="connsiteX6" fmla="*/ 1820413 w 4012872"/>
              <a:gd name="connsiteY6" fmla="*/ 2026422 h 2028878"/>
              <a:gd name="connsiteX0" fmla="*/ 1772244 w 3964703"/>
              <a:gd name="connsiteY0" fmla="*/ 1867836 h 1869432"/>
              <a:gd name="connsiteX1" fmla="*/ 1501 w 3964703"/>
              <a:gd name="connsiteY1" fmla="*/ 1417896 h 1869432"/>
              <a:gd name="connsiteX2" fmla="*/ 1482292 w 3964703"/>
              <a:gd name="connsiteY2" fmla="*/ 555080 h 1869432"/>
              <a:gd name="connsiteX3" fmla="*/ 2375044 w 3964703"/>
              <a:gd name="connsiteY3" fmla="*/ 1218 h 1869432"/>
              <a:gd name="connsiteX4" fmla="*/ 3702645 w 3964703"/>
              <a:gd name="connsiteY4" fmla="*/ 445437 h 1869432"/>
              <a:gd name="connsiteX5" fmla="*/ 3804244 w 3964703"/>
              <a:gd name="connsiteY5" fmla="*/ 1272750 h 1869432"/>
              <a:gd name="connsiteX6" fmla="*/ 1772244 w 3964703"/>
              <a:gd name="connsiteY6" fmla="*/ 1867836 h 1869432"/>
              <a:gd name="connsiteX0" fmla="*/ 1772613 w 3965072"/>
              <a:gd name="connsiteY0" fmla="*/ 1867836 h 1869432"/>
              <a:gd name="connsiteX1" fmla="*/ 1870 w 3965072"/>
              <a:gd name="connsiteY1" fmla="*/ 1417896 h 1869432"/>
              <a:gd name="connsiteX2" fmla="*/ 1482661 w 3965072"/>
              <a:gd name="connsiteY2" fmla="*/ 555080 h 1869432"/>
              <a:gd name="connsiteX3" fmla="*/ 2375413 w 3965072"/>
              <a:gd name="connsiteY3" fmla="*/ 1218 h 1869432"/>
              <a:gd name="connsiteX4" fmla="*/ 3703014 w 3965072"/>
              <a:gd name="connsiteY4" fmla="*/ 445437 h 1869432"/>
              <a:gd name="connsiteX5" fmla="*/ 3804613 w 3965072"/>
              <a:gd name="connsiteY5" fmla="*/ 1272750 h 1869432"/>
              <a:gd name="connsiteX6" fmla="*/ 1772613 w 3965072"/>
              <a:gd name="connsiteY6" fmla="*/ 1867836 h 1869432"/>
              <a:gd name="connsiteX0" fmla="*/ 1810018 w 4002477"/>
              <a:gd name="connsiteY0" fmla="*/ 2458104 h 2461969"/>
              <a:gd name="connsiteX1" fmla="*/ 39275 w 4002477"/>
              <a:gd name="connsiteY1" fmla="*/ 2008164 h 2461969"/>
              <a:gd name="connsiteX2" fmla="*/ 849915 w 4002477"/>
              <a:gd name="connsiteY2" fmla="*/ 106619 h 2461969"/>
              <a:gd name="connsiteX3" fmla="*/ 2412818 w 4002477"/>
              <a:gd name="connsiteY3" fmla="*/ 591486 h 2461969"/>
              <a:gd name="connsiteX4" fmla="*/ 3740419 w 4002477"/>
              <a:gd name="connsiteY4" fmla="*/ 1035705 h 2461969"/>
              <a:gd name="connsiteX5" fmla="*/ 3842018 w 4002477"/>
              <a:gd name="connsiteY5" fmla="*/ 1863018 h 2461969"/>
              <a:gd name="connsiteX6" fmla="*/ 1810018 w 4002477"/>
              <a:gd name="connsiteY6" fmla="*/ 2458104 h 2461969"/>
              <a:gd name="connsiteX0" fmla="*/ 1800849 w 3993308"/>
              <a:gd name="connsiteY0" fmla="*/ 2435797 h 2439662"/>
              <a:gd name="connsiteX1" fmla="*/ 30106 w 3993308"/>
              <a:gd name="connsiteY1" fmla="*/ 1985857 h 2439662"/>
              <a:gd name="connsiteX2" fmla="*/ 840746 w 3993308"/>
              <a:gd name="connsiteY2" fmla="*/ 84312 h 2439662"/>
              <a:gd name="connsiteX3" fmla="*/ 2805737 w 3993308"/>
              <a:gd name="connsiteY3" fmla="*/ 401643 h 2439662"/>
              <a:gd name="connsiteX4" fmla="*/ 3731250 w 3993308"/>
              <a:gd name="connsiteY4" fmla="*/ 1013398 h 2439662"/>
              <a:gd name="connsiteX5" fmla="*/ 3832849 w 3993308"/>
              <a:gd name="connsiteY5" fmla="*/ 1840711 h 2439662"/>
              <a:gd name="connsiteX6" fmla="*/ 1800849 w 3993308"/>
              <a:gd name="connsiteY6" fmla="*/ 2435797 h 2439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93308" h="2439662">
                <a:moveTo>
                  <a:pt x="1800849" y="2435797"/>
                </a:moveTo>
                <a:cubicBezTo>
                  <a:pt x="1167059" y="2459988"/>
                  <a:pt x="190123" y="2377771"/>
                  <a:pt x="30106" y="1985857"/>
                </a:cubicBezTo>
                <a:cubicBezTo>
                  <a:pt x="-129911" y="1593943"/>
                  <a:pt x="378141" y="348348"/>
                  <a:pt x="840746" y="84312"/>
                </a:cubicBezTo>
                <a:cubicBezTo>
                  <a:pt x="1303351" y="-179724"/>
                  <a:pt x="2323986" y="246795"/>
                  <a:pt x="2805737" y="401643"/>
                </a:cubicBezTo>
                <a:cubicBezTo>
                  <a:pt x="3287488" y="556491"/>
                  <a:pt x="3537726" y="740046"/>
                  <a:pt x="3731250" y="1013398"/>
                </a:cubicBezTo>
                <a:cubicBezTo>
                  <a:pt x="3924774" y="1286750"/>
                  <a:pt x="4154582" y="1603645"/>
                  <a:pt x="3832849" y="1840711"/>
                </a:cubicBezTo>
                <a:cubicBezTo>
                  <a:pt x="3511116" y="2077777"/>
                  <a:pt x="2434640" y="2411606"/>
                  <a:pt x="1800849" y="24357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Доллар со сплошной заливкой">
            <a:extLst>
              <a:ext uri="{FF2B5EF4-FFF2-40B4-BE49-F238E27FC236}">
                <a16:creationId xmlns="" xmlns:a16="http://schemas.microsoft.com/office/drawing/2014/main" id="{B1147FE4-C42D-4100-8818-84433D9FD2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0367" y="420801"/>
            <a:ext cx="914400" cy="914400"/>
          </a:xfrm>
          <a:prstGeom prst="rect">
            <a:avLst/>
          </a:prstGeom>
          <a:effectLst>
            <a:outerShdw blurRad="114300" dist="38100" dir="5400000" algn="t" rotWithShape="0">
              <a:prstClr val="black">
                <a:alpha val="82000"/>
              </a:prstClr>
            </a:outerShdw>
          </a:effectLst>
        </p:spPr>
      </p:pic>
      <p:pic>
        <p:nvPicPr>
          <p:cNvPr id="12" name="Рисунок 11" descr="Евро со сплошной заливкой">
            <a:extLst>
              <a:ext uri="{FF2B5EF4-FFF2-40B4-BE49-F238E27FC236}">
                <a16:creationId xmlns="" xmlns:a16="http://schemas.microsoft.com/office/drawing/2014/main" id="{23BAB04D-2558-4DD6-87C8-C8B8F6FED1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01300" y="5583046"/>
            <a:ext cx="914400" cy="914400"/>
          </a:xfrm>
          <a:prstGeom prst="rect">
            <a:avLst/>
          </a:prstGeom>
          <a:effectLst>
            <a:outerShdw blurRad="114300" dist="63500" dir="5400000" sx="101000" sy="101000" algn="t" rotWithShape="0">
              <a:prstClr val="black">
                <a:alpha val="8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924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987A18-424C-4140-BBEA-433FA5018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6F4178E-52FB-429D-ABC4-03278404A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3F06F63-E9E4-4884-88F4-8FFE872A7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76DE338-9B6D-4327-AE73-6462F02A1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28993F3-209B-4E3B-B7D8-8B78D02E2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6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B2F739-29EC-481C-8493-A625D994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6EA5B38-A30A-4C3B-9C36-E992A90EF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4810F21-8925-4CC3-88D0-6479091BB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FAB29CE-DEBE-44F2-BECA-C998D41AC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F4311E1-35C9-4C68-A73C-8AE4487B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4C4A377-660C-49BB-89EE-EC7D64D4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0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173B5A9-F709-4505-9F1B-8B6E93B1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3B6C5AA-D438-47D9-854B-DFDB20ED5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015DA76-B53A-430D-9E27-721060C85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FFD333B-CE08-4664-A57E-ED35FF6AF9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305583A-030A-4150-AFA7-A3EB1D828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805E313-8B29-4B13-9284-214C76237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CAE39DE-5E8E-4EF8-BF0D-6121F6214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292EEAF-6D20-4302-A5C5-B2B4FBB10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31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DE031E-0A8C-4C25-941F-B6A8B2E3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E291F3C-33C9-4592-9155-C0F075C66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D94182E-DB40-42D2-8E26-B91B3D62E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567CF86-40F1-4C2E-BDA7-FE8BF8D8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7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108F165-E708-4F91-9B57-89FB28B3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20E1C8B-FB7C-460E-913B-EBF2D8471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7163BEF-983B-4802-82DC-D9A4314A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62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97DE79-0C2D-43C4-A1AC-EB21E4E1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9554FFA-8609-4ADE-9CE1-84485C3EB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931574D-F9B2-48DF-A18C-B9CB1D67B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3BC1623-6F95-4C7A-BA96-2C2AA9D55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6404694-6C3C-489B-B71E-E1EDDA379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83D767A-78C2-4727-82BA-5FFE6112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3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0875AD-2FA4-4843-972D-AD350534D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03A0A33-7BB5-4BE1-82C4-27198AA07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BB17106-385A-488B-AAF8-FAF53D2EB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422A4CD-2E0F-4F16-8662-A1233A9B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6898B7F-49AC-4CEC-8AE3-34EFB5893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C3088AB-BD8E-4C0F-B5FE-A0B4DDDB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4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A6816E-9C0B-4A96-8495-6F091B29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55F8CA6-7DA5-4E7A-BD5B-80912AF4B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940D9E-C157-4550-936B-7211F396C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E1BD36C-6DB1-4FC0-9546-3FD9E0A92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EBDA37C-8AEA-4936-BDB9-937E4DCA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4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0811D7E-D225-4402-992B-4CD9BBD33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E4613F7-9757-4E3B-B011-F12C65547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C9193-8057-466C-943E-41DF8AFD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757DE2F-0458-4BD3-BD6C-23178DD21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18F0A3-3AEA-4354-AB18-669356FA0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6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AC9A58-645F-4E20-A819-A79ED804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A4EBAD0-8457-4578-B78C-36911DB47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7A31760-58A3-4A16-955C-4706AC683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DF494-F163-4AD9-9706-056EE0CA607C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5E8E31B-D065-44BC-951A-36228A4576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E7DB12B-34BF-43AC-BB0A-7DBE587F4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7997-9F33-40A9-9A73-FB0B9CC02821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="" xmlns:a16="http://schemas.microsoft.com/office/drawing/2014/main" id="{A42C5533-85E5-4D13-8C47-693A83D6466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23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3" Type="http://schemas.openxmlformats.org/officeDocument/2006/relationships/image" Target="../media/image9.svg"/><Relationship Id="rId12" Type="http://schemas.openxmlformats.org/officeDocument/2006/relationships/image" Target="../media/image10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9.png"/><Relationship Id="rId5" Type="http://schemas.openxmlformats.org/officeDocument/2006/relationships/image" Target="../media/image11.svg"/><Relationship Id="rId15" Type="http://schemas.openxmlformats.org/officeDocument/2006/relationships/image" Target="../media/image6.gif"/><Relationship Id="rId10" Type="http://schemas.openxmlformats.org/officeDocument/2006/relationships/image" Target="../media/image15.sv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6.gif"/><Relationship Id="rId5" Type="http://schemas.openxmlformats.org/officeDocument/2006/relationships/image" Target="../media/image11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6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eg"/><Relationship Id="rId9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169" y="378200"/>
            <a:ext cx="9144000" cy="23876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uk-UA" sz="6600" dirty="0" smtClean="0"/>
              <a:t>Роль  </a:t>
            </a:r>
            <a:r>
              <a:rPr lang="en-US" sz="6600" dirty="0" smtClean="0"/>
              <a:t>HR-</a:t>
            </a:r>
            <a:r>
              <a:rPr lang="uk-UA" sz="6600" dirty="0" smtClean="0"/>
              <a:t>бренду  </a:t>
            </a:r>
            <a:br>
              <a:rPr lang="uk-UA" sz="6600" dirty="0" smtClean="0"/>
            </a:br>
            <a:r>
              <a:rPr lang="uk-UA" sz="6600" dirty="0" smtClean="0"/>
              <a:t>у  </a:t>
            </a:r>
            <a:r>
              <a:rPr lang="uk-UA" sz="6600" dirty="0" err="1" smtClean="0"/>
              <a:t>рієлторському</a:t>
            </a:r>
            <a:r>
              <a:rPr lang="uk-UA" sz="6600" dirty="0" smtClean="0"/>
              <a:t>  </a:t>
            </a:r>
            <a:r>
              <a:rPr lang="uk-UA" sz="6600" dirty="0" smtClean="0"/>
              <a:t>бізнесі</a:t>
            </a:r>
            <a:endParaRPr lang="ru-RU" sz="6600" dirty="0"/>
          </a:p>
        </p:txBody>
      </p:sp>
      <p:pic>
        <p:nvPicPr>
          <p:cNvPr id="3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3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47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559556" y="-76803"/>
            <a:ext cx="10290413" cy="148760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uk-UA" sz="5000" dirty="0" smtClean="0"/>
              <a:t>     </a:t>
            </a:r>
            <a:r>
              <a:rPr lang="uk-UA" sz="5000" dirty="0" smtClean="0"/>
              <a:t>Наші  клієнти та партнери у сфері  </a:t>
            </a:r>
            <a:r>
              <a:rPr lang="uk-UA" sz="5000" dirty="0" smtClean="0"/>
              <a:t>нерухомості</a:t>
            </a:r>
            <a:endParaRPr lang="ru-RU" sz="5000" dirty="0"/>
          </a:p>
        </p:txBody>
      </p:sp>
      <p:pic>
        <p:nvPicPr>
          <p:cNvPr id="10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5" y="194643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241" y="1270001"/>
            <a:ext cx="10058400" cy="55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8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0D6D6D95-A610-4C8E-A006-F1644674B2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13065" y="1162348"/>
            <a:ext cx="3123049" cy="31230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34CCBE8-5726-4059-8551-CE743769E7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155894"/>
            <a:ext cx="3187812" cy="318781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CD80398-7C75-4554-810D-1DFEDB830E9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38892" y="1155197"/>
            <a:ext cx="3231746" cy="32317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445492" y="2078572"/>
            <a:ext cx="21900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Важливість </a:t>
            </a:r>
          </a:p>
          <a:p>
            <a:pPr algn="ctr"/>
            <a:r>
              <a:rPr lang="en-US" sz="2800" b="1" dirty="0" smtClean="0"/>
              <a:t>HR-</a:t>
            </a:r>
            <a:r>
              <a:rPr lang="uk-UA" sz="2800" b="1" dirty="0" smtClean="0"/>
              <a:t>бренду</a:t>
            </a:r>
          </a:p>
          <a:p>
            <a:pPr algn="ctr"/>
            <a:r>
              <a:rPr lang="uk-UA" sz="2800" b="1" dirty="0" smtClean="0"/>
              <a:t>для АН, ФОП</a:t>
            </a:r>
            <a:endParaRPr lang="ru-RU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D2D55D6-96B0-43C9-8CD0-B09A438F1AF3}"/>
              </a:ext>
            </a:extLst>
          </p:cNvPr>
          <p:cNvSpPr txBox="1"/>
          <p:nvPr/>
        </p:nvSpPr>
        <p:spPr>
          <a:xfrm>
            <a:off x="3402816" y="1798075"/>
            <a:ext cx="230389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Адаптація</a:t>
            </a:r>
          </a:p>
          <a:p>
            <a:pPr algn="ctr"/>
            <a:r>
              <a:rPr lang="uk-UA" sz="2800" b="1" dirty="0"/>
              <a:t>я</a:t>
            </a:r>
            <a:r>
              <a:rPr lang="uk-UA" sz="2800" b="1" dirty="0" smtClean="0"/>
              <a:t>к елемент</a:t>
            </a:r>
          </a:p>
          <a:p>
            <a:pPr algn="ctr"/>
            <a:r>
              <a:rPr lang="uk-UA" sz="2800" b="1" dirty="0"/>
              <a:t>в</a:t>
            </a:r>
            <a:r>
              <a:rPr lang="uk-UA" sz="2800" b="1" dirty="0" smtClean="0"/>
              <a:t>нутрішнього</a:t>
            </a:r>
          </a:p>
          <a:p>
            <a:pPr algn="ctr"/>
            <a:r>
              <a:rPr lang="en-US" sz="2800" b="1" dirty="0" smtClean="0"/>
              <a:t>HR-</a:t>
            </a:r>
            <a:r>
              <a:rPr lang="uk-UA" sz="2800" b="1" dirty="0" smtClean="0"/>
              <a:t>бренду</a:t>
            </a:r>
            <a:endParaRPr lang="en-US" sz="2800" b="1" dirty="0"/>
          </a:p>
        </p:txBody>
      </p:sp>
      <p:pic>
        <p:nvPicPr>
          <p:cNvPr id="44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73" y="176829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BD2D55D6-96B0-43C9-8CD0-B09A438F1AF3}"/>
              </a:ext>
            </a:extLst>
          </p:cNvPr>
          <p:cNvSpPr txBox="1"/>
          <p:nvPr/>
        </p:nvSpPr>
        <p:spPr>
          <a:xfrm>
            <a:off x="6232520" y="1844638"/>
            <a:ext cx="254428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Workshop</a:t>
            </a:r>
            <a:r>
              <a:rPr lang="uk-UA" sz="2800" b="1" dirty="0" smtClean="0"/>
              <a:t>:</a:t>
            </a:r>
          </a:p>
          <a:p>
            <a:pPr algn="ctr"/>
            <a:r>
              <a:rPr lang="uk-UA" sz="2800" b="1" dirty="0"/>
              <a:t>я</a:t>
            </a:r>
            <a:r>
              <a:rPr lang="uk-UA" sz="2800" b="1" dirty="0" smtClean="0"/>
              <a:t>к  покращити </a:t>
            </a:r>
          </a:p>
          <a:p>
            <a:pPr algn="ctr"/>
            <a:r>
              <a:rPr lang="uk-UA" sz="2800" b="1" dirty="0"/>
              <a:t>з</a:t>
            </a:r>
            <a:r>
              <a:rPr lang="uk-UA" sz="2800" b="1" dirty="0" smtClean="0"/>
              <a:t>овнішній</a:t>
            </a:r>
          </a:p>
          <a:p>
            <a:pPr algn="ctr"/>
            <a:r>
              <a:rPr lang="en-US" sz="2800" b="1" dirty="0" smtClean="0"/>
              <a:t>HR-</a:t>
            </a:r>
            <a:r>
              <a:rPr lang="uk-UA" sz="2800" b="1" dirty="0" smtClean="0"/>
              <a:t>бренд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3773" y="4285397"/>
            <a:ext cx="5199797" cy="24702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5" name="Прямоугольник 44"/>
          <p:cNvSpPr/>
          <p:nvPr/>
        </p:nvSpPr>
        <p:spPr>
          <a:xfrm>
            <a:off x="9343705" y="0"/>
            <a:ext cx="2848294" cy="6858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74F2BFF-7FA3-447A-A161-C4A1C57DFCB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76806" y="1129512"/>
            <a:ext cx="3155885" cy="315588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BD2D55D6-96B0-43C9-8CD0-B09A438F1AF3}"/>
              </a:ext>
            </a:extLst>
          </p:cNvPr>
          <p:cNvSpPr txBox="1"/>
          <p:nvPr/>
        </p:nvSpPr>
        <p:spPr>
          <a:xfrm>
            <a:off x="9082605" y="1841859"/>
            <a:ext cx="254428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Workshop</a:t>
            </a:r>
            <a:r>
              <a:rPr lang="uk-UA" sz="2800" b="1" dirty="0" smtClean="0"/>
              <a:t>:</a:t>
            </a:r>
          </a:p>
          <a:p>
            <a:pPr algn="ctr"/>
            <a:r>
              <a:rPr lang="uk-UA" sz="2800" b="1" dirty="0"/>
              <a:t>я</a:t>
            </a:r>
            <a:r>
              <a:rPr lang="uk-UA" sz="2800" b="1" dirty="0" smtClean="0"/>
              <a:t>к  покращити </a:t>
            </a:r>
          </a:p>
          <a:p>
            <a:pPr algn="ctr"/>
            <a:r>
              <a:rPr lang="uk-UA" sz="2800" b="1" dirty="0" smtClean="0"/>
              <a:t>внутрішній</a:t>
            </a:r>
          </a:p>
          <a:p>
            <a:pPr algn="ctr"/>
            <a:r>
              <a:rPr lang="en-US" sz="2800" b="1" dirty="0" smtClean="0"/>
              <a:t>HR-</a:t>
            </a:r>
            <a:r>
              <a:rPr lang="uk-UA" sz="2800" b="1" dirty="0" smtClean="0"/>
              <a:t>бренд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801504" y="0"/>
            <a:ext cx="8707272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uk-UA" sz="5000" dirty="0" smtClean="0"/>
              <a:t>        Програма  виступу</a:t>
            </a:r>
            <a:endParaRPr lang="ru-RU" sz="5000" dirty="0"/>
          </a:p>
        </p:txBody>
      </p:sp>
      <p:pic>
        <p:nvPicPr>
          <p:cNvPr id="14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72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EB20CC0-C8FB-4A90-8BA3-AEFF6E8F11DC}"/>
              </a:ext>
            </a:extLst>
          </p:cNvPr>
          <p:cNvSpPr/>
          <p:nvPr/>
        </p:nvSpPr>
        <p:spPr>
          <a:xfrm>
            <a:off x="379640" y="2046658"/>
            <a:ext cx="2886075" cy="3180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B9C54B8E-18A9-4D4D-8113-8D22EB8CCA1E}"/>
              </a:ext>
            </a:extLst>
          </p:cNvPr>
          <p:cNvSpPr/>
          <p:nvPr/>
        </p:nvSpPr>
        <p:spPr>
          <a:xfrm>
            <a:off x="1446440" y="1705356"/>
            <a:ext cx="733425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F34C3E1-C602-4730-A5ED-4577318572F5}"/>
              </a:ext>
            </a:extLst>
          </p:cNvPr>
          <p:cNvSpPr txBox="1"/>
          <p:nvPr/>
        </p:nvSpPr>
        <p:spPr>
          <a:xfrm>
            <a:off x="1455966" y="1714452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DFB27F-6D7D-4010-AAFF-01A94EC544BF}"/>
              </a:ext>
            </a:extLst>
          </p:cNvPr>
          <p:cNvSpPr/>
          <p:nvPr/>
        </p:nvSpPr>
        <p:spPr>
          <a:xfrm>
            <a:off x="3753077" y="2046658"/>
            <a:ext cx="2886075" cy="3180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2F40BB87-89FD-49DA-896D-EE05DBB75DFC}"/>
              </a:ext>
            </a:extLst>
          </p:cNvPr>
          <p:cNvSpPr/>
          <p:nvPr/>
        </p:nvSpPr>
        <p:spPr>
          <a:xfrm>
            <a:off x="4819877" y="1705356"/>
            <a:ext cx="733425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1759F02-3B98-45C5-AA3B-6DDC91344386}"/>
              </a:ext>
            </a:extLst>
          </p:cNvPr>
          <p:cNvSpPr txBox="1"/>
          <p:nvPr/>
        </p:nvSpPr>
        <p:spPr>
          <a:xfrm>
            <a:off x="4829403" y="1690688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</a:rPr>
              <a:t>2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91D5963-6662-4B64-BBC1-4FAFCEF5B787}"/>
              </a:ext>
            </a:extLst>
          </p:cNvPr>
          <p:cNvSpPr/>
          <p:nvPr/>
        </p:nvSpPr>
        <p:spPr>
          <a:xfrm>
            <a:off x="7177316" y="2046658"/>
            <a:ext cx="2886075" cy="31805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1B90D5BF-9EE7-4822-9ACD-06E0E92EBCC1}"/>
              </a:ext>
            </a:extLst>
          </p:cNvPr>
          <p:cNvSpPr/>
          <p:nvPr/>
        </p:nvSpPr>
        <p:spPr>
          <a:xfrm>
            <a:off x="8244116" y="1705356"/>
            <a:ext cx="733425" cy="7334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00C13A9-F2EF-45EF-A82E-E1E8B782007D}"/>
              </a:ext>
            </a:extLst>
          </p:cNvPr>
          <p:cNvSpPr txBox="1"/>
          <p:nvPr/>
        </p:nvSpPr>
        <p:spPr>
          <a:xfrm>
            <a:off x="8280176" y="1678047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4"/>
                </a:solidFill>
              </a:rPr>
              <a:t>3</a:t>
            </a:r>
            <a:endParaRPr lang="ru-RU" sz="4000" b="1" dirty="0">
              <a:solidFill>
                <a:schemeClr val="accent4"/>
              </a:solidFill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000" dirty="0"/>
              <a:t> </a:t>
            </a:r>
            <a:r>
              <a:rPr lang="uk-UA" sz="5000" dirty="0" smtClean="0"/>
              <a:t>                     Елементи  </a:t>
            </a:r>
            <a:r>
              <a:rPr lang="en-US" sz="5000" dirty="0" smtClean="0"/>
              <a:t>HR-</a:t>
            </a:r>
            <a:r>
              <a:rPr lang="uk-UA" sz="5000" dirty="0" smtClean="0"/>
              <a:t>бренду</a:t>
            </a:r>
            <a:endParaRPr lang="ru-RU" sz="50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9639" y="2674062"/>
            <a:ext cx="2886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b="1" dirty="0" smtClean="0">
                <a:solidFill>
                  <a:schemeClr val="bg1"/>
                </a:solidFill>
              </a:rPr>
              <a:t>Фундамент 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HR-</a:t>
            </a:r>
            <a:r>
              <a:rPr lang="uk-UA" sz="3000" b="1" dirty="0" smtClean="0">
                <a:solidFill>
                  <a:schemeClr val="bg1"/>
                </a:solidFill>
              </a:rPr>
              <a:t>бренду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43551" y="2674062"/>
            <a:ext cx="2886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b="1" dirty="0" smtClean="0">
                <a:solidFill>
                  <a:schemeClr val="bg1"/>
                </a:solidFill>
              </a:rPr>
              <a:t>Зовнішній 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HR-</a:t>
            </a:r>
            <a:r>
              <a:rPr lang="uk-UA" sz="3000" b="1" dirty="0" smtClean="0">
                <a:solidFill>
                  <a:schemeClr val="bg1"/>
                </a:solidFill>
              </a:rPr>
              <a:t>бренд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7197137" y="2682826"/>
            <a:ext cx="2886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b="1" dirty="0" smtClean="0">
                <a:solidFill>
                  <a:schemeClr val="bg1"/>
                </a:solidFill>
              </a:rPr>
              <a:t>Внутрішній </a:t>
            </a:r>
          </a:p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HR-</a:t>
            </a:r>
            <a:r>
              <a:rPr lang="uk-UA" sz="3000" b="1" dirty="0" smtClean="0">
                <a:solidFill>
                  <a:schemeClr val="bg1"/>
                </a:solidFill>
              </a:rPr>
              <a:t>бренд</a:t>
            </a:r>
          </a:p>
        </p:txBody>
      </p:sp>
      <p:pic>
        <p:nvPicPr>
          <p:cNvPr id="2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3648" y="897570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770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B3F9830-6522-48B2-9FC3-B83E4D273F34}"/>
              </a:ext>
            </a:extLst>
          </p:cNvPr>
          <p:cNvSpPr/>
          <p:nvPr/>
        </p:nvSpPr>
        <p:spPr>
          <a:xfrm>
            <a:off x="0" y="1037230"/>
            <a:ext cx="12192000" cy="58207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"/>
            <a:ext cx="12192000" cy="1037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/>
              <a:t> </a:t>
            </a:r>
            <a:r>
              <a:rPr lang="uk-UA" sz="5000" dirty="0" smtClean="0"/>
              <a:t>    Канали  формування  </a:t>
            </a:r>
            <a:r>
              <a:rPr lang="en-US" sz="5000" dirty="0" smtClean="0"/>
              <a:t>HR-</a:t>
            </a:r>
            <a:r>
              <a:rPr lang="uk-UA" sz="5000" dirty="0" smtClean="0"/>
              <a:t>бренду</a:t>
            </a:r>
            <a:endParaRPr lang="ru-RU" sz="5000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251519" y="1860875"/>
            <a:ext cx="841480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Корпоративний сайт компанії – 69%</a:t>
            </a:r>
          </a:p>
          <a:p>
            <a:pPr>
              <a:lnSpc>
                <a:spcPct val="15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Професійні онлайн-мережі – 61%</a:t>
            </a:r>
          </a:p>
          <a:p>
            <a:pPr>
              <a:lnSpc>
                <a:spcPct val="15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Соціальні мережі – 47%</a:t>
            </a:r>
            <a:endParaRPr lang="uk-UA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oogle Shape;183;p14" descr="photo-1434030216411-0b793f4b4173.jpg"/>
          <p:cNvPicPr preferRelativeResize="0"/>
          <p:nvPr/>
        </p:nvPicPr>
        <p:blipFill rotWithShape="1">
          <a:blip r:embed="rId2">
            <a:alphaModFix/>
          </a:blip>
          <a:srcRect l="18591" r="15761"/>
          <a:stretch/>
        </p:blipFill>
        <p:spPr>
          <a:xfrm>
            <a:off x="8884693" y="1037231"/>
            <a:ext cx="3320955" cy="5820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733473" y="227847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32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348716" y="1"/>
            <a:ext cx="284328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 smtClean="0"/>
              <a:t>Вплив  </a:t>
            </a:r>
            <a:r>
              <a:rPr lang="en-US" sz="5000" dirty="0" smtClean="0"/>
              <a:t>HR-</a:t>
            </a:r>
            <a:r>
              <a:rPr lang="uk-UA" sz="5000" dirty="0" smtClean="0"/>
              <a:t>бренду  на  рекрутинг</a:t>
            </a:r>
            <a:endParaRPr lang="ru-RU" sz="5000" dirty="0"/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251518" y="974507"/>
            <a:ext cx="1159473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</a:pPr>
            <a:r>
              <a:rPr lang="uk-U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»  Залучення підходящих кандидатів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»  Зниження плинності кадрів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»  Висока продуктивність співробітників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»  Зменшення витрат часу на рекрутинг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»  Зменшення витрат на вартість найму персоналу</a:t>
            </a:r>
          </a:p>
          <a:p>
            <a:pPr>
              <a:lnSpc>
                <a:spcPct val="130000"/>
              </a:lnSpc>
            </a:pPr>
            <a:endParaRPr lang="uk-UA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398" y="4181476"/>
            <a:ext cx="4762500" cy="2676525"/>
          </a:xfrm>
          <a:prstGeom prst="rect">
            <a:avLst/>
          </a:prstGeom>
        </p:spPr>
      </p:pic>
      <p:pic>
        <p:nvPicPr>
          <p:cNvPr id="13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86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000" dirty="0"/>
              <a:t> </a:t>
            </a:r>
            <a:r>
              <a:rPr lang="uk-UA" sz="5000" dirty="0" smtClean="0"/>
              <a:t>                     Користь  </a:t>
            </a:r>
            <a:r>
              <a:rPr lang="en-US" sz="5000" dirty="0" smtClean="0"/>
              <a:t>HR-</a:t>
            </a:r>
            <a:r>
              <a:rPr lang="uk-UA" sz="5000" dirty="0" smtClean="0"/>
              <a:t>бренду</a:t>
            </a:r>
            <a:endParaRPr lang="ru-RU" sz="50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9639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Фундамент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43551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Зовнішній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7197137" y="2682826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Внутрішній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</a:t>
            </a:r>
          </a:p>
        </p:txBody>
      </p:sp>
      <p:pic>
        <p:nvPicPr>
          <p:cNvPr id="2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457899" y="0"/>
            <a:ext cx="2734101" cy="1924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9457898" y="4933666"/>
            <a:ext cx="2734101" cy="1924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DFB27F-6D7D-4010-AAFF-01A94EC544BF}"/>
              </a:ext>
            </a:extLst>
          </p:cNvPr>
          <p:cNvSpPr/>
          <p:nvPr/>
        </p:nvSpPr>
        <p:spPr>
          <a:xfrm>
            <a:off x="13648" y="1163997"/>
            <a:ext cx="12178351" cy="569400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 txBox="1">
            <a:spLocks/>
          </p:cNvSpPr>
          <p:nvPr/>
        </p:nvSpPr>
        <p:spPr>
          <a:xfrm>
            <a:off x="251518" y="1419622"/>
            <a:ext cx="9206381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4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Підвищений інтерес до вакансій з боку кандидатів </a:t>
            </a:r>
          </a:p>
          <a:p>
            <a:pPr>
              <a:lnSpc>
                <a:spcPct val="14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Рекомендації від співробітників</a:t>
            </a:r>
          </a:p>
          <a:p>
            <a:pPr>
              <a:lnSpc>
                <a:spcPct val="14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Скорочення термінів закриття вакансії</a:t>
            </a:r>
          </a:p>
          <a:p>
            <a:pPr>
              <a:lnSpc>
                <a:spcPct val="14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Збільшення відгуків на вакансію</a:t>
            </a:r>
          </a:p>
          <a:p>
            <a:pPr>
              <a:lnSpc>
                <a:spcPct val="14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Збільшення кількості якісних резюме</a:t>
            </a:r>
          </a:p>
          <a:p>
            <a:pPr>
              <a:lnSpc>
                <a:spcPct val="14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Успішне проходження випробувального терміну</a:t>
            </a:r>
          </a:p>
          <a:p>
            <a:pPr>
              <a:lnSpc>
                <a:spcPct val="140000"/>
              </a:lnSpc>
            </a:pPr>
            <a:endParaRPr lang="uk-UA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8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348716" y="1"/>
            <a:ext cx="284328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377058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/>
              <a:t> </a:t>
            </a:r>
            <a:r>
              <a:rPr lang="uk-UA" sz="5000" dirty="0" smtClean="0"/>
              <a:t>    Наслідки  поганої  репутації  компанії</a:t>
            </a:r>
            <a:endParaRPr lang="ru-RU" sz="5000" dirty="0"/>
          </a:p>
        </p:txBody>
      </p:sp>
      <p:pic>
        <p:nvPicPr>
          <p:cNvPr id="13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251518" y="1419622"/>
            <a:ext cx="939744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Кандидати відмовляються надсилати заявки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Збільшується плинність кадрів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Збільшується термін закриття вакансії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Не якісні резюме кандидатів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Відсутність мотивації працівників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Збільшення витрат на найм персоналу ... </a:t>
            </a:r>
          </a:p>
          <a:p>
            <a:pPr>
              <a:lnSpc>
                <a:spcPct val="130000"/>
              </a:lnSpc>
            </a:pPr>
            <a:endParaRPr lang="uk-UA" sz="3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8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B3F9830-6522-48B2-9FC3-B83E4D273F34}"/>
              </a:ext>
            </a:extLst>
          </p:cNvPr>
          <p:cNvSpPr/>
          <p:nvPr/>
        </p:nvSpPr>
        <p:spPr>
          <a:xfrm>
            <a:off x="0" y="1624084"/>
            <a:ext cx="12192000" cy="52339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1"/>
            <a:ext cx="12192000" cy="1037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0" y="165599"/>
            <a:ext cx="12192000" cy="12828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/>
              <a:t> </a:t>
            </a:r>
            <a:r>
              <a:rPr lang="uk-UA" sz="5000" dirty="0" smtClean="0"/>
              <a:t>     Як  бренд  роботодавця  допомагає  бізнесу?</a:t>
            </a:r>
            <a:endParaRPr lang="ru-RU" sz="5000" dirty="0"/>
          </a:p>
        </p:txBody>
      </p:sp>
      <p:pic>
        <p:nvPicPr>
          <p:cNvPr id="10" name="Google Shape;183;p14" descr="photo-1434030216411-0b793f4b4173.jpg"/>
          <p:cNvPicPr preferRelativeResize="0"/>
          <p:nvPr/>
        </p:nvPicPr>
        <p:blipFill rotWithShape="1">
          <a:blip r:embed="rId2">
            <a:alphaModFix/>
          </a:blip>
          <a:srcRect l="18591" r="15761"/>
          <a:stretch/>
        </p:blipFill>
        <p:spPr>
          <a:xfrm>
            <a:off x="8884693" y="1624084"/>
            <a:ext cx="3320955" cy="5233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2"/>
          <p:cNvSpPr txBox="1">
            <a:spLocks/>
          </p:cNvSpPr>
          <p:nvPr/>
        </p:nvSpPr>
        <p:spPr>
          <a:xfrm>
            <a:off x="245710" y="1980752"/>
            <a:ext cx="799288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Покращуються бізнес-показники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компанії</a:t>
            </a:r>
          </a:p>
          <a:p>
            <a:pPr>
              <a:lnSpc>
                <a:spcPct val="15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Збільшуються  фінансові показники</a:t>
            </a:r>
            <a:endParaRPr lang="uk-UA" sz="30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Підвищується рівень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залученості персоналу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348716" y="913188"/>
            <a:ext cx="2843284" cy="710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3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52450" y="1037231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1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348716" y="1"/>
            <a:ext cx="284328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81888" y="129358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/>
              <a:t> </a:t>
            </a:r>
            <a:r>
              <a:rPr lang="uk-UA" sz="5000" dirty="0" smtClean="0"/>
              <a:t>    Користь  успішного бренду </a:t>
            </a:r>
            <a:endParaRPr lang="en-US" sz="5000" dirty="0" smtClean="0"/>
          </a:p>
          <a:p>
            <a:pPr algn="ctr"/>
            <a:r>
              <a:rPr lang="uk-UA" sz="5000" dirty="0" smtClean="0"/>
              <a:t>роботодавця</a:t>
            </a:r>
            <a:endParaRPr lang="ru-RU" sz="5000" dirty="0"/>
          </a:p>
        </p:txBody>
      </p:sp>
      <p:pic>
        <p:nvPicPr>
          <p:cNvPr id="13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309;p28"/>
          <p:cNvSpPr/>
          <p:nvPr/>
        </p:nvSpPr>
        <p:spPr>
          <a:xfrm>
            <a:off x="-215755" y="1949123"/>
            <a:ext cx="2701129" cy="2387259"/>
          </a:xfrm>
          <a:prstGeom prst="homePlate">
            <a:avLst>
              <a:gd name="adj" fmla="val 30129"/>
            </a:avLst>
          </a:prstGeom>
          <a:solidFill>
            <a:srgbClr val="81D1E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rgbClr val="FFFFFF"/>
                </a:solidFill>
                <a:ea typeface="Roboto Condensed" panose="020B0604020202020204" charset="0"/>
                <a:cs typeface="Courier New" panose="02070309020205020404" pitchFamily="49" charset="0"/>
                <a:sym typeface="Roboto Condensed"/>
              </a:rPr>
              <a:t>Задоволені співробітники</a:t>
            </a:r>
            <a:endParaRPr sz="2000" b="1" dirty="0">
              <a:solidFill>
                <a:srgbClr val="FFFFFF"/>
              </a:solidFill>
              <a:ea typeface="Roboto Condensed" panose="020B0604020202020204" charset="0"/>
              <a:cs typeface="Courier New" panose="02070309020205020404" pitchFamily="49" charset="0"/>
              <a:sym typeface="Roboto Condensed"/>
            </a:endParaRPr>
          </a:p>
        </p:txBody>
      </p:sp>
      <p:sp>
        <p:nvSpPr>
          <p:cNvPr id="10" name="Google Shape;310;p28"/>
          <p:cNvSpPr/>
          <p:nvPr/>
        </p:nvSpPr>
        <p:spPr>
          <a:xfrm>
            <a:off x="1940590" y="1949123"/>
            <a:ext cx="3149753" cy="2403676"/>
          </a:xfrm>
          <a:prstGeom prst="chevron">
            <a:avLst>
              <a:gd name="adj" fmla="val 29853"/>
            </a:avLst>
          </a:prstGeom>
          <a:solidFill>
            <a:srgbClr val="4BB5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rgbClr val="FFFFFF"/>
                </a:solidFill>
                <a:ea typeface="Roboto Condensed" panose="020B0604020202020204" charset="0"/>
                <a:cs typeface="Courier New" panose="02070309020205020404" pitchFamily="49" charset="0"/>
                <a:sym typeface="Roboto Condensed"/>
              </a:rPr>
              <a:t>Залученість в робочі процеси та життя компанії</a:t>
            </a:r>
            <a:endParaRPr sz="2000" b="1" dirty="0">
              <a:solidFill>
                <a:srgbClr val="FFFFFF"/>
              </a:solidFill>
              <a:ea typeface="Roboto Condensed" panose="020B0604020202020204" charset="0"/>
              <a:cs typeface="Courier New" panose="02070309020205020404" pitchFamily="49" charset="0"/>
              <a:sym typeface="Roboto Condensed"/>
            </a:endParaRPr>
          </a:p>
        </p:txBody>
      </p:sp>
      <p:sp>
        <p:nvSpPr>
          <p:cNvPr id="11" name="Google Shape;311;p28"/>
          <p:cNvSpPr/>
          <p:nvPr/>
        </p:nvSpPr>
        <p:spPr>
          <a:xfrm>
            <a:off x="4555993" y="1932706"/>
            <a:ext cx="3107309" cy="2403676"/>
          </a:xfrm>
          <a:prstGeom prst="chevron">
            <a:avLst>
              <a:gd name="adj" fmla="val 29853"/>
            </a:avLst>
          </a:prstGeom>
          <a:solidFill>
            <a:srgbClr val="3796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rgbClr val="FFFFFF"/>
                </a:solidFill>
                <a:ea typeface="Roboto Condensed"/>
                <a:cs typeface="Roboto Condensed"/>
                <a:sym typeface="Roboto Condensed"/>
              </a:rPr>
              <a:t>Покращення якості роботи</a:t>
            </a:r>
            <a:endParaRPr sz="2000" b="1" dirty="0">
              <a:solidFill>
                <a:srgbClr val="FFFFFF"/>
              </a:solidFill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2" name="Google Shape;311;p28"/>
          <p:cNvSpPr/>
          <p:nvPr/>
        </p:nvSpPr>
        <p:spPr>
          <a:xfrm>
            <a:off x="7082899" y="1932706"/>
            <a:ext cx="2918693" cy="2403676"/>
          </a:xfrm>
          <a:prstGeom prst="chevron">
            <a:avLst>
              <a:gd name="adj" fmla="val 29853"/>
            </a:avLst>
          </a:prstGeom>
          <a:solidFill>
            <a:srgbClr val="3796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rgbClr val="FFFFFF"/>
                </a:solidFill>
                <a:ea typeface="Roboto Condensed"/>
                <a:cs typeface="Roboto Condensed"/>
                <a:sym typeface="Roboto Condensed"/>
              </a:rPr>
              <a:t>Задоволені клієнти</a:t>
            </a:r>
            <a:endParaRPr sz="2000" b="1" dirty="0">
              <a:solidFill>
                <a:srgbClr val="FFFFFF"/>
              </a:solidFill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" name="Google Shape;311;p28"/>
          <p:cNvSpPr/>
          <p:nvPr/>
        </p:nvSpPr>
        <p:spPr>
          <a:xfrm>
            <a:off x="9380561" y="1935475"/>
            <a:ext cx="2893327" cy="2403676"/>
          </a:xfrm>
          <a:prstGeom prst="chevron">
            <a:avLst>
              <a:gd name="adj" fmla="val 29853"/>
            </a:avLst>
          </a:prstGeom>
          <a:solidFill>
            <a:srgbClr val="3796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>
                <a:solidFill>
                  <a:srgbClr val="FFFFFF"/>
                </a:solidFill>
                <a:ea typeface="Roboto Condensed"/>
                <a:cs typeface="Roboto Condensed"/>
                <a:sym typeface="Roboto Condensed"/>
              </a:rPr>
              <a:t>Високі фінансові показники</a:t>
            </a:r>
            <a:endParaRPr sz="2000" b="1" dirty="0">
              <a:solidFill>
                <a:srgbClr val="FFFFFF"/>
              </a:solidFill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5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74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B3F9830-6522-48B2-9FC3-B83E4D273F34}"/>
              </a:ext>
            </a:extLst>
          </p:cNvPr>
          <p:cNvSpPr/>
          <p:nvPr/>
        </p:nvSpPr>
        <p:spPr>
          <a:xfrm>
            <a:off x="0" y="1665027"/>
            <a:ext cx="12192000" cy="51929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893" y="2398592"/>
            <a:ext cx="5481012" cy="364736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348716" y="1"/>
            <a:ext cx="2843284" cy="1665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5171ED-12C9-49CA-B3C4-6D8F25FA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973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5000" dirty="0" smtClean="0"/>
              <a:t>АДАПТАЦІЯ, ЯК ЕЛЕМЕНТ </a:t>
            </a:r>
            <a:br>
              <a:rPr lang="ru-RU" sz="5000" dirty="0" smtClean="0"/>
            </a:br>
            <a:r>
              <a:rPr lang="ru-RU" sz="5000" dirty="0" smtClean="0"/>
              <a:t>ВНУТРІШНЬОГО </a:t>
            </a:r>
            <a:r>
              <a:rPr lang="en-US" sz="5000" dirty="0" smtClean="0"/>
              <a:t>HR</a:t>
            </a:r>
            <a:r>
              <a:rPr lang="uk-UA" sz="5000" dirty="0" smtClean="0"/>
              <a:t>-БРЕНДУ</a:t>
            </a:r>
            <a:endParaRPr lang="ru-RU" sz="5000" dirty="0"/>
          </a:p>
        </p:txBody>
      </p:sp>
      <p:pic>
        <p:nvPicPr>
          <p:cNvPr id="9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40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000" dirty="0"/>
              <a:t> </a:t>
            </a:r>
            <a:r>
              <a:rPr lang="uk-UA" sz="5000" dirty="0" smtClean="0"/>
              <a:t>                     Завдання  </a:t>
            </a:r>
            <a:r>
              <a:rPr lang="uk-UA" sz="5000" dirty="0" err="1" smtClean="0"/>
              <a:t>о</a:t>
            </a:r>
            <a:r>
              <a:rPr lang="uk-UA" sz="5000" dirty="0" err="1" smtClean="0"/>
              <a:t>нбордингу</a:t>
            </a:r>
            <a:endParaRPr lang="ru-RU" sz="50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9639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Фундамент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43551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Зовнішній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7197137" y="2682826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Внутрішній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</a:t>
            </a:r>
          </a:p>
        </p:txBody>
      </p:sp>
      <p:pic>
        <p:nvPicPr>
          <p:cNvPr id="2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457899" y="0"/>
            <a:ext cx="2734101" cy="1924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9457898" y="4933666"/>
            <a:ext cx="2734101" cy="1924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DFB27F-6D7D-4010-AAFF-01A94EC544BF}"/>
              </a:ext>
            </a:extLst>
          </p:cNvPr>
          <p:cNvSpPr/>
          <p:nvPr/>
        </p:nvSpPr>
        <p:spPr>
          <a:xfrm>
            <a:off x="13648" y="1163997"/>
            <a:ext cx="12178351" cy="569400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251517" y="1618715"/>
            <a:ext cx="1159473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Комфортний старт роботи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Знайомство із структурою і продуктом компанії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Знайомство із командою та налагодження  комунікацій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Навчання  і  залучення  в  робочі  процеси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Адаптація</a:t>
            </a:r>
          </a:p>
          <a:p>
            <a:pPr>
              <a:lnSpc>
                <a:spcPct val="130000"/>
              </a:lnSpc>
            </a:pPr>
            <a:r>
              <a:rPr lang="uk-UA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Утримання</a:t>
            </a:r>
          </a:p>
          <a:p>
            <a:pPr>
              <a:lnSpc>
                <a:spcPct val="130000"/>
              </a:lnSpc>
            </a:pPr>
            <a:endParaRPr lang="uk-UA" sz="30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endParaRPr lang="uk-UA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90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4AF9EBA8-5363-4CC3-9C56-E165A0D1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000" dirty="0" smtClean="0"/>
              <a:t>Етапи  адаптації</a:t>
            </a:r>
            <a:endParaRPr lang="ru-RU" sz="5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348716" y="1"/>
            <a:ext cx="284328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135171ED-12C9-49CA-B3C4-6D8F25FAF1E0}"/>
              </a:ext>
            </a:extLst>
          </p:cNvPr>
          <p:cNvSpPr txBox="1">
            <a:spLocks/>
          </p:cNvSpPr>
          <p:nvPr/>
        </p:nvSpPr>
        <p:spPr>
          <a:xfrm>
            <a:off x="696393" y="1853550"/>
            <a:ext cx="110353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ru-RU" sz="3000" dirty="0" smtClean="0">
                <a:solidFill>
                  <a:schemeClr val="tx1"/>
                </a:solidFill>
                <a:latin typeface="+mn-lt"/>
              </a:rPr>
              <a:t>1 – </a:t>
            </a:r>
            <a:r>
              <a:rPr lang="uk-UA" sz="3000" u="sng" dirty="0" smtClean="0">
                <a:solidFill>
                  <a:schemeClr val="tx1"/>
                </a:solidFill>
                <a:latin typeface="+mn-lt"/>
              </a:rPr>
              <a:t>Onboarding </a:t>
            </a:r>
            <a:r>
              <a:rPr lang="uk-UA" sz="3000" dirty="0" smtClean="0">
                <a:solidFill>
                  <a:schemeClr val="tx1"/>
                </a:solidFill>
                <a:latin typeface="+mn-lt"/>
              </a:rPr>
              <a:t>– введення співробітника в компанію</a:t>
            </a:r>
          </a:p>
          <a:p>
            <a:pPr>
              <a:lnSpc>
                <a:spcPct val="125000"/>
              </a:lnSpc>
            </a:pPr>
            <a:r>
              <a:rPr lang="uk-UA" sz="3000" dirty="0" smtClean="0">
                <a:solidFill>
                  <a:schemeClr val="tx1"/>
                </a:solidFill>
                <a:latin typeface="+mn-lt"/>
              </a:rPr>
              <a:t>2 – </a:t>
            </a:r>
            <a:r>
              <a:rPr lang="uk-UA" sz="3000" u="sng" dirty="0" smtClean="0">
                <a:solidFill>
                  <a:schemeClr val="tx1"/>
                </a:solidFill>
                <a:latin typeface="+mn-lt"/>
              </a:rPr>
              <a:t>Induction</a:t>
            </a:r>
            <a:r>
              <a:rPr lang="uk-UA" sz="3000" dirty="0">
                <a:solidFill>
                  <a:schemeClr val="tx1"/>
                </a:solidFill>
                <a:latin typeface="+mn-lt"/>
              </a:rPr>
              <a:t> </a:t>
            </a:r>
            <a:r>
              <a:rPr lang="uk-UA" sz="3000" dirty="0" smtClean="0">
                <a:solidFill>
                  <a:schemeClr val="tx1"/>
                </a:solidFill>
                <a:latin typeface="+mn-lt"/>
              </a:rPr>
              <a:t>– введення в посаду</a:t>
            </a:r>
          </a:p>
          <a:p>
            <a:pPr>
              <a:lnSpc>
                <a:spcPct val="125000"/>
              </a:lnSpc>
            </a:pPr>
            <a:r>
              <a:rPr lang="uk-UA" sz="3000" dirty="0" smtClean="0">
                <a:solidFill>
                  <a:schemeClr val="tx1"/>
                </a:solidFill>
                <a:latin typeface="+mn-lt"/>
              </a:rPr>
              <a:t>3 – </a:t>
            </a:r>
            <a:r>
              <a:rPr lang="uk-UA" sz="3000" u="sng" dirty="0" smtClean="0">
                <a:solidFill>
                  <a:schemeClr val="tx1"/>
                </a:solidFill>
                <a:latin typeface="+mn-lt"/>
              </a:rPr>
              <a:t>Adaptation</a:t>
            </a:r>
            <a:r>
              <a:rPr lang="uk-UA" sz="3000" dirty="0" smtClean="0">
                <a:solidFill>
                  <a:schemeClr val="tx1"/>
                </a:solidFill>
                <a:latin typeface="+mn-lt"/>
              </a:rPr>
              <a:t> – звикання до нового місця</a:t>
            </a:r>
            <a:endParaRPr lang="ru-RU" sz="3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148" y="3502285"/>
            <a:ext cx="5379904" cy="3355715"/>
          </a:xfrm>
          <a:prstGeom prst="rect">
            <a:avLst/>
          </a:prstGeom>
        </p:spPr>
      </p:pic>
      <p:pic>
        <p:nvPicPr>
          <p:cNvPr id="8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02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E7AC05-2E8B-4642-8506-417D32EF8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000" dirty="0" smtClean="0"/>
              <a:t>Види адаптації</a:t>
            </a:r>
            <a:endParaRPr lang="ru-RU" sz="50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74F2BFF-7FA3-447A-A161-C4A1C57DFC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8520" y="1905252"/>
            <a:ext cx="2160000" cy="216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34CCBE8-5726-4059-8551-CE743769E7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7792" y="1850346"/>
            <a:ext cx="2160000" cy="2160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DCD80398-7C75-4554-810D-1DFEDB830E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77048" y="1875513"/>
            <a:ext cx="2160000" cy="2160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0D6D6D95-A610-4C8E-A006-F1644674B2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3444" y="1875513"/>
            <a:ext cx="2160000" cy="2160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650289" y="2677773"/>
            <a:ext cx="1435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Фізична</a:t>
            </a:r>
            <a:endParaRPr lang="ru-RU" sz="2800" b="1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D2D55D6-96B0-43C9-8CD0-B09A438F1AF3}"/>
              </a:ext>
            </a:extLst>
          </p:cNvPr>
          <p:cNvSpPr txBox="1"/>
          <p:nvPr/>
        </p:nvSpPr>
        <p:spPr>
          <a:xfrm>
            <a:off x="2668824" y="2723642"/>
            <a:ext cx="17764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Соціальна</a:t>
            </a:r>
            <a:endParaRPr lang="en-US" sz="2800" b="1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F4970A9-CC69-47FA-B7CC-E2A1FDD426A3}"/>
              </a:ext>
            </a:extLst>
          </p:cNvPr>
          <p:cNvSpPr txBox="1"/>
          <p:nvPr/>
        </p:nvSpPr>
        <p:spPr>
          <a:xfrm>
            <a:off x="4990830" y="2646361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Культурна</a:t>
            </a:r>
            <a:endParaRPr lang="en-US" sz="2800" b="1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E4E29F9-43ED-4170-9E93-CC247F48F0E8}"/>
              </a:ext>
            </a:extLst>
          </p:cNvPr>
          <p:cNvSpPr txBox="1"/>
          <p:nvPr/>
        </p:nvSpPr>
        <p:spPr>
          <a:xfrm>
            <a:off x="7218520" y="2677773"/>
            <a:ext cx="2251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Психологічна</a:t>
            </a:r>
            <a:endParaRPr lang="en-US" sz="2800" b="1" dirty="0"/>
          </a:p>
        </p:txBody>
      </p:sp>
      <p:sp>
        <p:nvSpPr>
          <p:cNvPr id="26" name="Половина рамки 25">
            <a:extLst>
              <a:ext uri="{FF2B5EF4-FFF2-40B4-BE49-F238E27FC236}">
                <a16:creationId xmlns="" xmlns:a16="http://schemas.microsoft.com/office/drawing/2014/main" id="{D3192779-ECF9-4949-9F20-FD4C01981DA9}"/>
              </a:ext>
            </a:extLst>
          </p:cNvPr>
          <p:cNvSpPr/>
          <p:nvPr/>
        </p:nvSpPr>
        <p:spPr>
          <a:xfrm rot="13533709">
            <a:off x="1275899" y="3981727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оловина рамки 26">
            <a:extLst>
              <a:ext uri="{FF2B5EF4-FFF2-40B4-BE49-F238E27FC236}">
                <a16:creationId xmlns="" xmlns:a16="http://schemas.microsoft.com/office/drawing/2014/main" id="{B3D0274B-A1EC-4764-8572-5551CAF5699E}"/>
              </a:ext>
            </a:extLst>
          </p:cNvPr>
          <p:cNvSpPr/>
          <p:nvPr/>
        </p:nvSpPr>
        <p:spPr>
          <a:xfrm rot="13533709">
            <a:off x="1275899" y="4080308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оловина рамки 27">
            <a:extLst>
              <a:ext uri="{FF2B5EF4-FFF2-40B4-BE49-F238E27FC236}">
                <a16:creationId xmlns="" xmlns:a16="http://schemas.microsoft.com/office/drawing/2014/main" id="{A80850B0-6603-4FEB-BB63-AFD81708BBF8}"/>
              </a:ext>
            </a:extLst>
          </p:cNvPr>
          <p:cNvSpPr/>
          <p:nvPr/>
        </p:nvSpPr>
        <p:spPr>
          <a:xfrm rot="13533709">
            <a:off x="3448884" y="4055141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оловина рамки 28">
            <a:extLst>
              <a:ext uri="{FF2B5EF4-FFF2-40B4-BE49-F238E27FC236}">
                <a16:creationId xmlns="" xmlns:a16="http://schemas.microsoft.com/office/drawing/2014/main" id="{79D49E63-7F10-4A5B-8142-EF256407A6C0}"/>
              </a:ext>
            </a:extLst>
          </p:cNvPr>
          <p:cNvSpPr/>
          <p:nvPr/>
        </p:nvSpPr>
        <p:spPr>
          <a:xfrm rot="13533709">
            <a:off x="3457513" y="4194449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оловина рамки 29">
            <a:extLst>
              <a:ext uri="{FF2B5EF4-FFF2-40B4-BE49-F238E27FC236}">
                <a16:creationId xmlns="" xmlns:a16="http://schemas.microsoft.com/office/drawing/2014/main" id="{67217034-0BFD-4398-97AC-F1883CABEFE3}"/>
              </a:ext>
            </a:extLst>
          </p:cNvPr>
          <p:cNvSpPr/>
          <p:nvPr/>
        </p:nvSpPr>
        <p:spPr>
          <a:xfrm rot="13533709">
            <a:off x="5765279" y="4014412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оловина рамки 30">
            <a:extLst>
              <a:ext uri="{FF2B5EF4-FFF2-40B4-BE49-F238E27FC236}">
                <a16:creationId xmlns="" xmlns:a16="http://schemas.microsoft.com/office/drawing/2014/main" id="{22531A04-1E87-4D9D-B790-DA7C41D5222D}"/>
              </a:ext>
            </a:extLst>
          </p:cNvPr>
          <p:cNvSpPr/>
          <p:nvPr/>
        </p:nvSpPr>
        <p:spPr>
          <a:xfrm rot="13533709">
            <a:off x="5765282" y="4184582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оловина рамки 31">
            <a:extLst>
              <a:ext uri="{FF2B5EF4-FFF2-40B4-BE49-F238E27FC236}">
                <a16:creationId xmlns="" xmlns:a16="http://schemas.microsoft.com/office/drawing/2014/main" id="{3254371F-4A92-47CF-A81E-5920D01768EF}"/>
              </a:ext>
            </a:extLst>
          </p:cNvPr>
          <p:cNvSpPr/>
          <p:nvPr/>
        </p:nvSpPr>
        <p:spPr>
          <a:xfrm rot="13533709">
            <a:off x="8158356" y="4299896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оловина рамки 32">
            <a:extLst>
              <a:ext uri="{FF2B5EF4-FFF2-40B4-BE49-F238E27FC236}">
                <a16:creationId xmlns="" xmlns:a16="http://schemas.microsoft.com/office/drawing/2014/main" id="{E2032D55-0CAF-42D1-8DDC-CAF097AFD683}"/>
              </a:ext>
            </a:extLst>
          </p:cNvPr>
          <p:cNvSpPr/>
          <p:nvPr/>
        </p:nvSpPr>
        <p:spPr>
          <a:xfrm rot="13533709">
            <a:off x="8158356" y="4134683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DCD80398-7C75-4554-810D-1DFEDB830E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42294" y="1929889"/>
            <a:ext cx="2160000" cy="2160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BE4E29F9-43ED-4170-9E93-CC247F48F0E8}"/>
              </a:ext>
            </a:extLst>
          </p:cNvPr>
          <p:cNvSpPr txBox="1"/>
          <p:nvPr/>
        </p:nvSpPr>
        <p:spPr>
          <a:xfrm>
            <a:off x="9670969" y="2723642"/>
            <a:ext cx="2031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800" b="1" dirty="0" smtClean="0"/>
              <a:t>Професійна</a:t>
            </a:r>
            <a:endParaRPr lang="en-US" sz="2800" b="1" dirty="0"/>
          </a:p>
        </p:txBody>
      </p:sp>
      <p:sp>
        <p:nvSpPr>
          <p:cNvPr id="43" name="Половина рамки 42">
            <a:extLst>
              <a:ext uri="{FF2B5EF4-FFF2-40B4-BE49-F238E27FC236}">
                <a16:creationId xmlns="" xmlns:a16="http://schemas.microsoft.com/office/drawing/2014/main" id="{A80850B0-6603-4FEB-BB63-AFD81708BBF8}"/>
              </a:ext>
            </a:extLst>
          </p:cNvPr>
          <p:cNvSpPr/>
          <p:nvPr/>
        </p:nvSpPr>
        <p:spPr>
          <a:xfrm rot="13533709">
            <a:off x="10514132" y="4110047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Половина рамки 43">
            <a:extLst>
              <a:ext uri="{FF2B5EF4-FFF2-40B4-BE49-F238E27FC236}">
                <a16:creationId xmlns="" xmlns:a16="http://schemas.microsoft.com/office/drawing/2014/main" id="{79D49E63-7F10-4A5B-8142-EF256407A6C0}"/>
              </a:ext>
            </a:extLst>
          </p:cNvPr>
          <p:cNvSpPr/>
          <p:nvPr/>
        </p:nvSpPr>
        <p:spPr>
          <a:xfrm rot="13533709">
            <a:off x="10514133" y="4255754"/>
            <a:ext cx="216324" cy="216324"/>
          </a:xfrm>
          <a:prstGeom prst="halfFrame">
            <a:avLst>
              <a:gd name="adj1" fmla="val 16965"/>
              <a:gd name="adj2" fmla="val 146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9311786" y="0"/>
            <a:ext cx="2843284" cy="1794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6" name="Прямоугольник 45"/>
          <p:cNvSpPr/>
          <p:nvPr/>
        </p:nvSpPr>
        <p:spPr>
          <a:xfrm>
            <a:off x="9348716" y="5152031"/>
            <a:ext cx="2843284" cy="1665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7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67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B3F9830-6522-48B2-9FC3-B83E4D273F34}"/>
              </a:ext>
            </a:extLst>
          </p:cNvPr>
          <p:cNvSpPr/>
          <p:nvPr/>
        </p:nvSpPr>
        <p:spPr>
          <a:xfrm>
            <a:off x="0" y="1665027"/>
            <a:ext cx="12192000" cy="51929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348716" y="1"/>
            <a:ext cx="2843284" cy="1665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251517" y="1618715"/>
            <a:ext cx="1159473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Елементи структури і культури компанії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Перший день незабутній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Програма орієнтування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НІ – на одинці з проблемами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Дотримання процесу адаптації</a:t>
            </a:r>
          </a:p>
          <a:p>
            <a:pPr>
              <a:lnSpc>
                <a:spcPct val="130000"/>
              </a:lnSpc>
            </a:pPr>
            <a:r>
              <a:rPr lang="uk-UA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 адаптації новачка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Позначайте прогрес</a:t>
            </a:r>
          </a:p>
          <a:p>
            <a:pPr>
              <a:lnSpc>
                <a:spcPct val="130000"/>
              </a:lnSpc>
            </a:pPr>
            <a:endParaRPr lang="uk-UA" sz="30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endParaRPr lang="uk-UA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5171ED-12C9-49CA-B3C4-6D8F25FA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920" y="205876"/>
            <a:ext cx="9932159" cy="1325563"/>
          </a:xfrm>
        </p:spPr>
        <p:txBody>
          <a:bodyPr>
            <a:normAutofit/>
          </a:bodyPr>
          <a:lstStyle/>
          <a:p>
            <a:pPr algn="ctr"/>
            <a:r>
              <a:rPr lang="ru-RU" sz="5000" dirty="0" err="1" smtClean="0"/>
              <a:t>Який</a:t>
            </a:r>
            <a:r>
              <a:rPr lang="ru-RU" sz="5000" dirty="0" smtClean="0"/>
              <a:t> </a:t>
            </a:r>
            <a:r>
              <a:rPr lang="ru-RU" sz="5000" dirty="0" err="1" smtClean="0"/>
              <a:t>вигляд</a:t>
            </a:r>
            <a:r>
              <a:rPr lang="ru-RU" sz="5000" dirty="0" smtClean="0"/>
              <a:t> </a:t>
            </a:r>
            <a:r>
              <a:rPr lang="ru-RU" sz="5000" dirty="0" err="1" smtClean="0"/>
              <a:t>має</a:t>
            </a:r>
            <a:r>
              <a:rPr lang="ru-RU" sz="5000" dirty="0" smtClean="0"/>
              <a:t> </a:t>
            </a:r>
            <a:r>
              <a:rPr lang="ru-RU" sz="5000" dirty="0" err="1" smtClean="0"/>
              <a:t>процес</a:t>
            </a:r>
            <a:r>
              <a:rPr lang="ru-RU" sz="5000" dirty="0" smtClean="0"/>
              <a:t> </a:t>
            </a:r>
            <a:r>
              <a:rPr lang="ru-RU" sz="5000" dirty="0" smtClean="0"/>
              <a:t>адаптації</a:t>
            </a:r>
            <a:endParaRPr lang="ru-RU" sz="5000" dirty="0"/>
          </a:p>
        </p:txBody>
      </p:sp>
      <p:pic>
        <p:nvPicPr>
          <p:cNvPr id="10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99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EB20CC0-C8FB-4A90-8BA3-AEFF6E8F11DC}"/>
              </a:ext>
            </a:extLst>
          </p:cNvPr>
          <p:cNvSpPr/>
          <p:nvPr/>
        </p:nvSpPr>
        <p:spPr>
          <a:xfrm>
            <a:off x="379640" y="2046658"/>
            <a:ext cx="2886075" cy="3180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B9C54B8E-18A9-4D4D-8113-8D22EB8CCA1E}"/>
              </a:ext>
            </a:extLst>
          </p:cNvPr>
          <p:cNvSpPr/>
          <p:nvPr/>
        </p:nvSpPr>
        <p:spPr>
          <a:xfrm>
            <a:off x="1446440" y="1705356"/>
            <a:ext cx="733425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F34C3E1-C602-4730-A5ED-4577318572F5}"/>
              </a:ext>
            </a:extLst>
          </p:cNvPr>
          <p:cNvSpPr txBox="1"/>
          <p:nvPr/>
        </p:nvSpPr>
        <p:spPr>
          <a:xfrm>
            <a:off x="1455966" y="1714452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І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DFB27F-6D7D-4010-AAFF-01A94EC544BF}"/>
              </a:ext>
            </a:extLst>
          </p:cNvPr>
          <p:cNvSpPr/>
          <p:nvPr/>
        </p:nvSpPr>
        <p:spPr>
          <a:xfrm>
            <a:off x="3753077" y="2046658"/>
            <a:ext cx="2886075" cy="3180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2F40BB87-89FD-49DA-896D-EE05DBB75DFC}"/>
              </a:ext>
            </a:extLst>
          </p:cNvPr>
          <p:cNvSpPr/>
          <p:nvPr/>
        </p:nvSpPr>
        <p:spPr>
          <a:xfrm>
            <a:off x="4819877" y="1705356"/>
            <a:ext cx="733425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1759F02-3B98-45C5-AA3B-6DDC91344386}"/>
              </a:ext>
            </a:extLst>
          </p:cNvPr>
          <p:cNvSpPr txBox="1"/>
          <p:nvPr/>
        </p:nvSpPr>
        <p:spPr>
          <a:xfrm>
            <a:off x="4829403" y="1690688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2"/>
                </a:solidFill>
              </a:rPr>
              <a:t>ІІ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91D5963-6662-4B64-BBC1-4FAFCEF5B787}"/>
              </a:ext>
            </a:extLst>
          </p:cNvPr>
          <p:cNvSpPr/>
          <p:nvPr/>
        </p:nvSpPr>
        <p:spPr>
          <a:xfrm>
            <a:off x="7177316" y="2046658"/>
            <a:ext cx="2886075" cy="318055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1B90D5BF-9EE7-4822-9ACD-06E0E92EBCC1}"/>
              </a:ext>
            </a:extLst>
          </p:cNvPr>
          <p:cNvSpPr/>
          <p:nvPr/>
        </p:nvSpPr>
        <p:spPr>
          <a:xfrm>
            <a:off x="8244116" y="1705356"/>
            <a:ext cx="733425" cy="73342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00C13A9-F2EF-45EF-A82E-E1E8B782007D}"/>
              </a:ext>
            </a:extLst>
          </p:cNvPr>
          <p:cNvSpPr txBox="1"/>
          <p:nvPr/>
        </p:nvSpPr>
        <p:spPr>
          <a:xfrm>
            <a:off x="8280176" y="1678047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4"/>
                </a:solidFill>
              </a:rPr>
              <a:t>ІІІ</a:t>
            </a:r>
            <a:endParaRPr lang="ru-RU" sz="4000" b="1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9639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РОЗШИРЕННЯ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НАВЧАННЯ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43551" y="2674062"/>
            <a:ext cx="2886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НАСТАВНИЦТВО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7197137" y="2682826"/>
            <a:ext cx="28860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ОЦІНКА АДАПТАЦІЇ НОВАЧКА</a:t>
            </a:r>
          </a:p>
        </p:txBody>
      </p:sp>
      <p:pic>
        <p:nvPicPr>
          <p:cNvPr id="2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348716" y="0"/>
            <a:ext cx="2843284" cy="17144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/>
              <a:t> </a:t>
            </a:r>
            <a:r>
              <a:rPr lang="uk-UA" sz="5000" dirty="0" smtClean="0"/>
              <a:t> </a:t>
            </a:r>
            <a:r>
              <a:rPr lang="uk-UA" sz="5000" dirty="0" smtClean="0"/>
              <a:t>Стратегії  </a:t>
            </a:r>
            <a:r>
              <a:rPr lang="uk-UA" sz="5000" dirty="0" smtClean="0"/>
              <a:t>адаптації  персоналу</a:t>
            </a:r>
            <a:endParaRPr lang="ru-RU" sz="50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063391" y="4940490"/>
            <a:ext cx="2128609" cy="1921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угольник 22"/>
          <p:cNvSpPr/>
          <p:nvPr/>
        </p:nvSpPr>
        <p:spPr>
          <a:xfrm>
            <a:off x="9380781" y="5420851"/>
            <a:ext cx="2128609" cy="1441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83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9639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Фундамент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бренду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3743551" y="2674062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Зовнішній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F0C0DBD-B58B-46F9-8578-F2854A3994ED}"/>
              </a:ext>
            </a:extLst>
          </p:cNvPr>
          <p:cNvSpPr txBox="1"/>
          <p:nvPr/>
        </p:nvSpPr>
        <p:spPr>
          <a:xfrm>
            <a:off x="7197137" y="2682826"/>
            <a:ext cx="2886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Внутрішній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HR-</a:t>
            </a:r>
            <a:r>
              <a:rPr lang="uk-UA" sz="2800" b="1" dirty="0" smtClean="0">
                <a:solidFill>
                  <a:schemeClr val="bg1"/>
                </a:solidFill>
              </a:rPr>
              <a:t>бренд</a:t>
            </a:r>
          </a:p>
        </p:txBody>
      </p:sp>
      <p:pic>
        <p:nvPicPr>
          <p:cNvPr id="21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457899" y="0"/>
            <a:ext cx="2734101" cy="1924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9457898" y="4933666"/>
            <a:ext cx="2734101" cy="1924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90DFB27F-6D7D-4010-AAFF-01A94EC544BF}"/>
              </a:ext>
            </a:extLst>
          </p:cNvPr>
          <p:cNvSpPr/>
          <p:nvPr/>
        </p:nvSpPr>
        <p:spPr>
          <a:xfrm>
            <a:off x="13648" y="1163997"/>
            <a:ext cx="12178351" cy="569400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Текст 2"/>
          <p:cNvSpPr txBox="1">
            <a:spLocks/>
          </p:cNvSpPr>
          <p:nvPr/>
        </p:nvSpPr>
        <p:spPr>
          <a:xfrm>
            <a:off x="251518" y="1419622"/>
            <a:ext cx="9206381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Виконання посадової інструкції 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Якість виконаної роботи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Кількість виконаної роботи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Дотримання стандартів часу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Враження  на  людей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Здатність  влитися 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колектив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Зацікавленість у роботі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Інтерес до кар</a:t>
            </a:r>
            <a:r>
              <a:rPr lang="en-US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uk-UA" sz="30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єрного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зросту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Дотримання філософії компанії</a:t>
            </a:r>
          </a:p>
          <a:p>
            <a:pPr>
              <a:lnSpc>
                <a:spcPct val="114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Задовільна оцінка якості трудового життя</a:t>
            </a:r>
          </a:p>
          <a:p>
            <a:pPr>
              <a:lnSpc>
                <a:spcPct val="114000"/>
              </a:lnSpc>
            </a:pPr>
            <a:endParaRPr lang="uk-UA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="" xmlns:a16="http://schemas.microsoft.com/office/drawing/2014/main" id="{CB953DE2-D691-4A42-B508-7AA500F9C32F}"/>
              </a:ext>
            </a:extLst>
          </p:cNvPr>
          <p:cNvSpPr txBox="1">
            <a:spLocks/>
          </p:cNvSpPr>
          <p:nvPr/>
        </p:nvSpPr>
        <p:spPr>
          <a:xfrm>
            <a:off x="13648" y="0"/>
            <a:ext cx="12192000" cy="11639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000" dirty="0" smtClean="0"/>
              <a:t> </a:t>
            </a:r>
            <a:r>
              <a:rPr lang="uk-UA" sz="5000" dirty="0" smtClean="0"/>
              <a:t>Критерії  адаптації  персоналу</a:t>
            </a:r>
            <a:endParaRPr lang="ru-RU" sz="5000" dirty="0"/>
          </a:p>
        </p:txBody>
      </p:sp>
      <p:pic>
        <p:nvPicPr>
          <p:cNvPr id="11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36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4AF9EBA8-5363-4CC3-9C56-E165A0D1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000" dirty="0" smtClean="0"/>
              <a:t>Результати  адаптації</a:t>
            </a:r>
            <a:endParaRPr lang="ru-RU" sz="5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348716" y="1"/>
            <a:ext cx="284328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135171ED-12C9-49CA-B3C4-6D8F25FAF1E0}"/>
              </a:ext>
            </a:extLst>
          </p:cNvPr>
          <p:cNvSpPr txBox="1">
            <a:spLocks/>
          </p:cNvSpPr>
          <p:nvPr/>
        </p:nvSpPr>
        <p:spPr>
          <a:xfrm>
            <a:off x="696393" y="2102623"/>
            <a:ext cx="110353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ru-RU" sz="3000" dirty="0" smtClean="0">
                <a:solidFill>
                  <a:schemeClr val="tx1"/>
                </a:solidFill>
              </a:rPr>
              <a:t>»  </a:t>
            </a:r>
            <a:r>
              <a:rPr lang="uk-UA" sz="3000" dirty="0" smtClean="0">
                <a:solidFill>
                  <a:schemeClr val="tx1"/>
                </a:solidFill>
              </a:rPr>
              <a:t>Підвищення ефективності співробітника</a:t>
            </a:r>
          </a:p>
          <a:p>
            <a:pPr>
              <a:lnSpc>
                <a:spcPct val="125000"/>
              </a:lnSpc>
            </a:pPr>
            <a:r>
              <a:rPr lang="uk-UA" sz="3000" dirty="0" smtClean="0">
                <a:solidFill>
                  <a:schemeClr val="tx1"/>
                </a:solidFill>
              </a:rPr>
              <a:t>»  Підвищення рівня лояльності новачка </a:t>
            </a:r>
          </a:p>
          <a:p>
            <a:pPr>
              <a:lnSpc>
                <a:spcPct val="125000"/>
              </a:lnSpc>
            </a:pPr>
            <a:r>
              <a:rPr lang="uk-UA" sz="3000" dirty="0" smtClean="0">
                <a:solidFill>
                  <a:schemeClr val="tx1"/>
                </a:solidFill>
              </a:rPr>
              <a:t>»  Гуртуємо команду</a:t>
            </a:r>
            <a:endParaRPr lang="ru-RU" sz="3000" dirty="0">
              <a:solidFill>
                <a:schemeClr val="tx1"/>
              </a:solidFill>
            </a:endParaRPr>
          </a:p>
        </p:txBody>
      </p:sp>
      <p:pic>
        <p:nvPicPr>
          <p:cNvPr id="10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064" y="3819597"/>
            <a:ext cx="3648691" cy="2908747"/>
          </a:xfrm>
          <a:prstGeom prst="rect">
            <a:avLst/>
          </a:prstGeom>
        </p:spPr>
      </p:pic>
      <p:pic>
        <p:nvPicPr>
          <p:cNvPr id="8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39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B3F9830-6522-48B2-9FC3-B83E4D273F34}"/>
              </a:ext>
            </a:extLst>
          </p:cNvPr>
          <p:cNvSpPr/>
          <p:nvPr/>
        </p:nvSpPr>
        <p:spPr>
          <a:xfrm>
            <a:off x="0" y="1665027"/>
            <a:ext cx="12192000" cy="51929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5171ED-12C9-49CA-B3C4-6D8F25FAF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9732"/>
            <a:ext cx="9932159" cy="1325563"/>
          </a:xfrm>
        </p:spPr>
        <p:txBody>
          <a:bodyPr>
            <a:noAutofit/>
          </a:bodyPr>
          <a:lstStyle/>
          <a:p>
            <a:pPr algn="ctr"/>
            <a:r>
              <a:rPr lang="ru-RU" sz="5000" dirty="0" err="1" smtClean="0"/>
              <a:t>Хто</a:t>
            </a:r>
            <a:r>
              <a:rPr lang="ru-RU" sz="5000" dirty="0" smtClean="0"/>
              <a:t> </a:t>
            </a:r>
            <a:r>
              <a:rPr lang="ru-RU" sz="5000" dirty="0" err="1" smtClean="0"/>
              <a:t>впливає</a:t>
            </a:r>
            <a:r>
              <a:rPr lang="ru-RU" sz="5000" dirty="0" smtClean="0"/>
              <a:t> на </a:t>
            </a:r>
            <a:r>
              <a:rPr lang="ru-RU" sz="5000" dirty="0" err="1" smtClean="0"/>
              <a:t>адаптацію</a:t>
            </a:r>
            <a:r>
              <a:rPr lang="ru-RU" sz="5000" dirty="0" smtClean="0"/>
              <a:t> </a:t>
            </a:r>
            <a:br>
              <a:rPr lang="ru-RU" sz="5000" dirty="0" smtClean="0"/>
            </a:br>
            <a:r>
              <a:rPr lang="ru-RU" sz="5000" dirty="0" err="1" smtClean="0"/>
              <a:t>працівників</a:t>
            </a:r>
            <a:r>
              <a:rPr lang="ru-RU" sz="5000" dirty="0" smtClean="0"/>
              <a:t>?</a:t>
            </a:r>
            <a:endParaRPr lang="ru-RU" sz="5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348716" y="1"/>
            <a:ext cx="2843284" cy="16650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12935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251516" y="1823431"/>
            <a:ext cx="11594739" cy="30648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КЕРІВНИК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КОЛЕГИ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</a:t>
            </a:r>
            <a:r>
              <a:rPr lang="en-US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</a:t>
            </a: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-МЕНЕДЖЕРИ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ЗАЛУЧЕНІ  ФАХІВЦІ</a:t>
            </a:r>
          </a:p>
          <a:p>
            <a:pPr>
              <a:lnSpc>
                <a:spcPct val="130000"/>
              </a:lnSpc>
            </a:pPr>
            <a:r>
              <a:rPr lang="uk-UA" sz="3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 НАСТАВНИКИ</a:t>
            </a:r>
          </a:p>
          <a:p>
            <a:pPr>
              <a:lnSpc>
                <a:spcPct val="130000"/>
              </a:lnSpc>
            </a:pPr>
            <a:endParaRPr lang="uk-UA" sz="30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endParaRPr lang="uk-UA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308564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94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9CD2B35-27B7-4BA4-86CA-75EE0EAA60B6}"/>
              </a:ext>
            </a:extLst>
          </p:cNvPr>
          <p:cNvSpPr/>
          <p:nvPr/>
        </p:nvSpPr>
        <p:spPr>
          <a:xfrm>
            <a:off x="1282890" y="586853"/>
            <a:ext cx="9785444" cy="5663821"/>
          </a:xfrm>
          <a:prstGeom prst="rect">
            <a:avLst/>
          </a:prstGeom>
          <a:solidFill>
            <a:schemeClr val="accent1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9">
            <a:extLst>
              <a:ext uri="{FF2B5EF4-FFF2-40B4-BE49-F238E27FC236}">
                <a16:creationId xmlns="" xmlns:a16="http://schemas.microsoft.com/office/drawing/2014/main" id="{05CC898D-C150-40EE-A955-B349E90FD3BB}"/>
              </a:ext>
            </a:extLst>
          </p:cNvPr>
          <p:cNvSpPr txBox="1">
            <a:spLocks/>
          </p:cNvSpPr>
          <p:nvPr/>
        </p:nvSpPr>
        <p:spPr>
          <a:xfrm>
            <a:off x="3879751" y="1548148"/>
            <a:ext cx="4827521" cy="1150267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smtClean="0">
                <a:solidFill>
                  <a:schemeClr val="accent2"/>
                </a:solidFill>
              </a:rPr>
              <a:t>WORKSHOP</a:t>
            </a:r>
            <a:r>
              <a:rPr lang="uk-UA" sz="6600" b="1" dirty="0" smtClean="0">
                <a:solidFill>
                  <a:schemeClr val="accent2"/>
                </a:solidFill>
              </a:rPr>
              <a:t>:</a:t>
            </a:r>
            <a:endParaRPr lang="ru-RU" sz="6600" b="1" dirty="0">
              <a:solidFill>
                <a:schemeClr val="accent2"/>
              </a:solidFill>
            </a:endParaRPr>
          </a:p>
        </p:txBody>
      </p:sp>
      <p:sp>
        <p:nvSpPr>
          <p:cNvPr id="10" name="Текст 11">
            <a:extLst>
              <a:ext uri="{FF2B5EF4-FFF2-40B4-BE49-F238E27FC236}">
                <a16:creationId xmlns="" xmlns:a16="http://schemas.microsoft.com/office/drawing/2014/main" id="{872E301E-031F-48C4-BDFD-E9879DFC67DB}"/>
              </a:ext>
            </a:extLst>
          </p:cNvPr>
          <p:cNvSpPr txBox="1">
            <a:spLocks/>
          </p:cNvSpPr>
          <p:nvPr/>
        </p:nvSpPr>
        <p:spPr>
          <a:xfrm>
            <a:off x="1282890" y="2882976"/>
            <a:ext cx="9785444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5000" dirty="0" smtClean="0">
                <a:solidFill>
                  <a:schemeClr val="accent2"/>
                </a:solidFill>
              </a:rPr>
              <a:t>«Як покращити </a:t>
            </a:r>
            <a:r>
              <a:rPr lang="uk-UA" sz="5000" b="1" dirty="0" smtClean="0">
                <a:solidFill>
                  <a:schemeClr val="accent2"/>
                </a:solidFill>
              </a:rPr>
              <a:t>зовнішній</a:t>
            </a:r>
            <a:r>
              <a:rPr lang="uk-UA" sz="5000" dirty="0" smtClean="0">
                <a:solidFill>
                  <a:schemeClr val="accent2"/>
                </a:solidFill>
              </a:rPr>
              <a:t> та </a:t>
            </a:r>
            <a:r>
              <a:rPr lang="uk-UA" sz="5000" b="1" dirty="0" smtClean="0">
                <a:solidFill>
                  <a:schemeClr val="accent2"/>
                </a:solidFill>
              </a:rPr>
              <a:t>внутрішній</a:t>
            </a:r>
            <a:r>
              <a:rPr lang="uk-UA" sz="5000" dirty="0" smtClean="0">
                <a:solidFill>
                  <a:schemeClr val="accent2"/>
                </a:solidFill>
              </a:rPr>
              <a:t> </a:t>
            </a:r>
            <a:r>
              <a:rPr lang="en-US" sz="5000" dirty="0" smtClean="0">
                <a:solidFill>
                  <a:schemeClr val="accent2"/>
                </a:solidFill>
              </a:rPr>
              <a:t>HR-</a:t>
            </a:r>
            <a:r>
              <a:rPr lang="uk-UA" sz="5000" dirty="0" smtClean="0">
                <a:solidFill>
                  <a:schemeClr val="accent2"/>
                </a:solidFill>
              </a:rPr>
              <a:t>бренд?</a:t>
            </a:r>
            <a:r>
              <a:rPr lang="ru-RU" sz="5000" dirty="0" smtClean="0">
                <a:solidFill>
                  <a:schemeClr val="accent2"/>
                </a:solidFill>
              </a:rPr>
              <a:t>»</a:t>
            </a:r>
            <a:endParaRPr lang="ru-RU" sz="5000" dirty="0">
              <a:solidFill>
                <a:schemeClr val="accent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446" y="5436585"/>
            <a:ext cx="1196331" cy="663964"/>
          </a:xfrm>
          <a:prstGeom prst="rect">
            <a:avLst/>
          </a:prstGeom>
        </p:spPr>
      </p:pic>
      <p:pic>
        <p:nvPicPr>
          <p:cNvPr id="11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0560472" y="142412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8" y="25218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15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348716" y="1"/>
            <a:ext cx="2843284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9CD2B35-27B7-4BA4-86CA-75EE0EAA60B6}"/>
              </a:ext>
            </a:extLst>
          </p:cNvPr>
          <p:cNvSpPr/>
          <p:nvPr/>
        </p:nvSpPr>
        <p:spPr>
          <a:xfrm>
            <a:off x="0" y="1"/>
            <a:ext cx="12192001" cy="6857999"/>
          </a:xfrm>
          <a:prstGeom prst="rect">
            <a:avLst/>
          </a:prstGeom>
          <a:solidFill>
            <a:schemeClr val="accent1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Picture 2" descr="\\COMP1\Obmen_1\логотипы\ПЕРСОНАЛ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78" y="252188"/>
            <a:ext cx="1448919" cy="58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9">
            <a:extLst>
              <a:ext uri="{FF2B5EF4-FFF2-40B4-BE49-F238E27FC236}">
                <a16:creationId xmlns="" xmlns:a16="http://schemas.microsoft.com/office/drawing/2014/main" id="{05CC898D-C150-40EE-A955-B349E90FD3BB}"/>
              </a:ext>
            </a:extLst>
          </p:cNvPr>
          <p:cNvSpPr txBox="1">
            <a:spLocks/>
          </p:cNvSpPr>
          <p:nvPr/>
        </p:nvSpPr>
        <p:spPr>
          <a:xfrm>
            <a:off x="4971572" y="1908941"/>
            <a:ext cx="6697264" cy="1150267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000" b="1" dirty="0" smtClean="0">
                <a:solidFill>
                  <a:schemeClr val="accent1">
                    <a:lumMod val="75000"/>
                  </a:schemeClr>
                </a:solidFill>
              </a:rPr>
              <a:t>А Ви уже покращу</a:t>
            </a:r>
            <a:r>
              <a:rPr lang="uk-UA" sz="5000" b="1" dirty="0" smtClean="0">
                <a:solidFill>
                  <a:schemeClr val="accent1">
                    <a:lumMod val="75000"/>
                  </a:schemeClr>
                </a:solidFill>
              </a:rPr>
              <a:t>єте свій </a:t>
            </a:r>
            <a:r>
              <a:rPr lang="en-US" sz="5000" b="1" dirty="0" smtClean="0">
                <a:solidFill>
                  <a:schemeClr val="accent1">
                    <a:lumMod val="75000"/>
                  </a:schemeClr>
                </a:solidFill>
              </a:rPr>
              <a:t>HR-</a:t>
            </a:r>
            <a:r>
              <a:rPr lang="uk-UA" sz="5000" b="1" dirty="0" smtClean="0">
                <a:solidFill>
                  <a:schemeClr val="accent1">
                    <a:lumMod val="75000"/>
                  </a:schemeClr>
                </a:solidFill>
              </a:rPr>
              <a:t>бренд?</a:t>
            </a:r>
            <a:endParaRPr lang="ru-RU" sz="5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74" y="923330"/>
            <a:ext cx="3207343" cy="38488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78332" y="0"/>
            <a:ext cx="3413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>
                <a:latin typeface="Book Antiqua" panose="02040602050305030304" pitchFamily="18" charset="0"/>
                <a:cs typeface="Times New Roman"/>
              </a:rPr>
              <a:t>«Хто володіє інформацією – </a:t>
            </a:r>
          </a:p>
          <a:p>
            <a:r>
              <a:rPr lang="uk-UA" b="1" i="1" dirty="0" smtClean="0">
                <a:latin typeface="Book Antiqua" panose="02040602050305030304" pitchFamily="18" charset="0"/>
                <a:cs typeface="Times New Roman"/>
              </a:rPr>
              <a:t>той володіє світом</a:t>
            </a:r>
            <a:r>
              <a:rPr lang="uk-UA" b="1" i="1" dirty="0" smtClean="0">
                <a:latin typeface="Book Antiqua" panose="02040602050305030304" pitchFamily="18" charset="0"/>
                <a:cs typeface="Times New Roman"/>
              </a:rPr>
              <a:t>»</a:t>
            </a:r>
            <a:endParaRPr lang="uk-UA" b="1" i="1" dirty="0" smtClean="0">
              <a:latin typeface="Book Antiqua" panose="02040602050305030304" pitchFamily="18" charset="0"/>
              <a:cs typeface="Times New Roman"/>
            </a:endParaRPr>
          </a:p>
          <a:p>
            <a:pPr algn="r"/>
            <a:r>
              <a:rPr lang="uk-UA" b="1" i="1" dirty="0" smtClean="0">
                <a:latin typeface="Book Antiqua" panose="02040602050305030304" pitchFamily="18" charset="0"/>
                <a:cs typeface="Times New Roman"/>
              </a:rPr>
              <a:t>Натан Ротшильд</a:t>
            </a:r>
            <a:endParaRPr lang="uk-UA" b="1" i="1" dirty="0"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1467" y="4764058"/>
            <a:ext cx="47767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400" b="1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Юлія  Кузнець:</a:t>
            </a:r>
          </a:p>
          <a:p>
            <a:pPr algn="just"/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    </a:t>
            </a:r>
            <a:r>
              <a:rPr lang="en-US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HR-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консультантка  Консалтингового   агентства </a:t>
            </a:r>
          </a:p>
          <a:p>
            <a:pPr algn="just"/>
            <a:r>
              <a:rPr lang="uk-UA" sz="1400" i="1" dirty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   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«Персонал»</a:t>
            </a:r>
          </a:p>
          <a:p>
            <a:pPr algn="just"/>
            <a:r>
              <a:rPr lang="uk-UA" sz="1400" i="1" dirty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   Авторка  </a:t>
            </a:r>
            <a:r>
              <a:rPr lang="uk-UA" sz="1400" i="1" dirty="0" err="1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онлайн-практикуму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:  «Рекрутинг 2021: від </a:t>
            </a:r>
          </a:p>
          <a:p>
            <a:pPr algn="just"/>
            <a:r>
              <a:rPr lang="uk-UA" sz="1400" i="1" dirty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  теорії до практики»</a:t>
            </a:r>
          </a:p>
          <a:p>
            <a:pPr algn="just"/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   </a:t>
            </a:r>
            <a:r>
              <a:rPr lang="uk-UA" sz="1400" i="1" dirty="0" err="1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Кураторка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   проєкту   «</a:t>
            </a:r>
            <a:r>
              <a:rPr lang="en-US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HR-</a:t>
            </a:r>
            <a:r>
              <a:rPr lang="uk-UA" sz="1400" i="1" dirty="0" smtClean="0">
                <a:solidFill>
                  <a:srgbClr val="002060"/>
                </a:solidFill>
                <a:latin typeface="Book Antiqua" panose="02040602050305030304" pitchFamily="18" charset="0"/>
                <a:cs typeface="Times New Roman"/>
              </a:rPr>
              <a:t>вулик»</a:t>
            </a:r>
          </a:p>
          <a:p>
            <a:pPr algn="just"/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Працює  відповідно  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 </a:t>
            </a:r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 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20700:2017 </a:t>
            </a:r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Управління  </a:t>
            </a:r>
            <a:r>
              <a:rPr lang="uk-UA" sz="14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проєктами</a:t>
            </a:r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менеджмент-консалтингу, </a:t>
            </a:r>
            <a:endParaRPr lang="uk-UA" sz="14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атестована  Всесвітньою  </a:t>
            </a:r>
            <a:r>
              <a:rPr lang="uk-UA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організацією </a:t>
            </a:r>
            <a:r>
              <a:rPr lang="uk-UA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СМС-</a:t>
            </a:r>
            <a:r>
              <a:rPr lang="en-US" sz="1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11" y="5013607"/>
            <a:ext cx="222043" cy="22204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70" y="5452610"/>
            <a:ext cx="222043" cy="22204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11" y="5891613"/>
            <a:ext cx="222043" cy="2220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11" y="6113550"/>
            <a:ext cx="222043" cy="2220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2" y="4772141"/>
            <a:ext cx="1019175" cy="10001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42583" y="5876855"/>
            <a:ext cx="170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Офіційний сайт</a:t>
            </a:r>
          </a:p>
          <a:p>
            <a:pPr algn="ctr"/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КА «Персонал»</a:t>
            </a:r>
            <a:endParaRPr lang="uk-UA" sz="1400" b="1" dirty="0" smtClean="0">
              <a:latin typeface="Book Antiqua" panose="02040602050305030304" pitchFamily="18" charset="0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310" y="4757128"/>
            <a:ext cx="983475" cy="9834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180002" y="5891613"/>
            <a:ext cx="1706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Корпоративна сторінка </a:t>
            </a:r>
          </a:p>
          <a:p>
            <a:pPr algn="ctr"/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КА «Персонал» </a:t>
            </a:r>
            <a:r>
              <a:rPr lang="en-US" sz="1400" b="1" dirty="0" smtClean="0">
                <a:latin typeface="Book Antiqua" panose="02040602050305030304" pitchFamily="18" charset="0"/>
                <a:cs typeface="Times New Roman"/>
              </a:rPr>
              <a:t>Facebook</a:t>
            </a:r>
            <a:endParaRPr lang="uk-UA" sz="1400" b="1" dirty="0" smtClean="0">
              <a:latin typeface="Book Antiqua" panose="02040602050305030304" pitchFamily="18" charset="0"/>
              <a:cs typeface="Times New Roman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182" y="4753091"/>
            <a:ext cx="1047750" cy="10191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063524" y="5891613"/>
            <a:ext cx="170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Book Antiqua" panose="02040602050305030304" pitchFamily="18" charset="0"/>
                <a:cs typeface="Times New Roman"/>
              </a:rPr>
              <a:t>Telegram</a:t>
            </a:r>
            <a:r>
              <a:rPr lang="ru-RU" sz="1400" b="1" dirty="0" smtClean="0">
                <a:latin typeface="Book Antiqua" panose="02040602050305030304" pitchFamily="18" charset="0"/>
                <a:cs typeface="Times New Roman"/>
              </a:rPr>
              <a:t>-</a:t>
            </a:r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група</a:t>
            </a:r>
          </a:p>
          <a:p>
            <a:pPr algn="ctr"/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«</a:t>
            </a:r>
            <a:r>
              <a:rPr lang="ru-RU" sz="1400" b="1" dirty="0" smtClean="0">
                <a:latin typeface="Book Antiqua" panose="02040602050305030304" pitchFamily="18" charset="0"/>
                <a:cs typeface="Times New Roman"/>
              </a:rPr>
              <a:t>Риэлт-</a:t>
            </a:r>
            <a:r>
              <a:rPr lang="en-US" sz="1400" b="1" dirty="0" smtClean="0">
                <a:latin typeface="Book Antiqua" panose="02040602050305030304" pitchFamily="18" charset="0"/>
                <a:cs typeface="Times New Roman"/>
              </a:rPr>
              <a:t>FEST</a:t>
            </a:r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»</a:t>
            </a:r>
            <a:endParaRPr lang="uk-UA" sz="1400" b="1" dirty="0" smtClean="0">
              <a:latin typeface="Book Antiqua" panose="02040602050305030304" pitchFamily="18" charset="0"/>
              <a:cs typeface="Times New Roman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504" y="4753092"/>
            <a:ext cx="1025573" cy="95458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12835" y="5876855"/>
            <a:ext cx="1706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Book Antiqua" panose="02040602050305030304" pitchFamily="18" charset="0"/>
                <a:cs typeface="Times New Roman"/>
              </a:rPr>
              <a:t>Telegram</a:t>
            </a:r>
            <a:r>
              <a:rPr lang="ru-RU" sz="1400" b="1" dirty="0" smtClean="0">
                <a:latin typeface="Book Antiqua" panose="02040602050305030304" pitchFamily="18" charset="0"/>
                <a:cs typeface="Times New Roman"/>
              </a:rPr>
              <a:t>-канал</a:t>
            </a:r>
            <a:endParaRPr lang="uk-UA" sz="1400" b="1" dirty="0" smtClean="0">
              <a:latin typeface="Book Antiqua" panose="02040602050305030304" pitchFamily="18" charset="0"/>
              <a:cs typeface="Times New Roman"/>
            </a:endParaRPr>
          </a:p>
          <a:p>
            <a:pPr algn="ctr"/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«</a:t>
            </a:r>
            <a:r>
              <a:rPr lang="ru-RU" sz="1400" b="1" dirty="0" smtClean="0">
                <a:latin typeface="Book Antiqua" panose="02040602050305030304" pitchFamily="18" charset="0"/>
                <a:cs typeface="Times New Roman"/>
              </a:rPr>
              <a:t>Риэлт-</a:t>
            </a:r>
            <a:r>
              <a:rPr lang="en-US" sz="1400" b="1" dirty="0" smtClean="0">
                <a:latin typeface="Book Antiqua" panose="02040602050305030304" pitchFamily="18" charset="0"/>
                <a:cs typeface="Times New Roman"/>
              </a:rPr>
              <a:t>FEST</a:t>
            </a:r>
            <a:r>
              <a:rPr lang="uk-UA" sz="1400" b="1" dirty="0" smtClean="0">
                <a:latin typeface="Book Antiqua" panose="02040602050305030304" pitchFamily="18" charset="0"/>
                <a:cs typeface="Times New Roman"/>
              </a:rPr>
              <a:t>»</a:t>
            </a:r>
            <a:endParaRPr lang="uk-UA" sz="1400" b="1" dirty="0" smtClean="0">
              <a:latin typeface="Book Antiqua" panose="02040602050305030304" pitchFamily="18" charset="0"/>
              <a:cs typeface="Times New Roman"/>
            </a:endParaRPr>
          </a:p>
        </p:txBody>
      </p:sp>
      <p:pic>
        <p:nvPicPr>
          <p:cNvPr id="25" name="Picture 3" descr="\\comp1\Obmen_1\логотипы\ПЕРСОНАЛ\Риэлт-FEST\RF_без тени и фона.gif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" t="37266" r="4548" b="38265"/>
          <a:stretch/>
        </p:blipFill>
        <p:spPr bwMode="auto">
          <a:xfrm>
            <a:off x="136478" y="1072839"/>
            <a:ext cx="1472175" cy="29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08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685</TotalTime>
  <Words>556</Words>
  <Application>Microsoft Office PowerPoint</Application>
  <PresentationFormat>Произвольный</PresentationFormat>
  <Paragraphs>159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Роль  HR-бренду   у  рієлторському  бізнесі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АДАПТАЦІЯ, ЯК ЕЛЕМЕНТ  ВНУТРІШНЬОГО HR-БРЕНДУ</vt:lpstr>
      <vt:lpstr>Презентация PowerPoint</vt:lpstr>
      <vt:lpstr>Етапи  адаптації</vt:lpstr>
      <vt:lpstr>Види адаптації</vt:lpstr>
      <vt:lpstr>Який вигляд має процес адаптації</vt:lpstr>
      <vt:lpstr>Презентация PowerPoint</vt:lpstr>
      <vt:lpstr>Презентация PowerPoint</vt:lpstr>
      <vt:lpstr>Результати  адаптації</vt:lpstr>
      <vt:lpstr>Хто впливає на адаптацію  працівників?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user</cp:lastModifiedBy>
  <cp:revision>52</cp:revision>
  <dcterms:created xsi:type="dcterms:W3CDTF">2021-05-07T15:28:34Z</dcterms:created>
  <dcterms:modified xsi:type="dcterms:W3CDTF">2021-11-30T10:09:57Z</dcterms:modified>
</cp:coreProperties>
</file>